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74" r:id="rId3"/>
    <p:sldId id="270" r:id="rId4"/>
    <p:sldId id="277" r:id="rId5"/>
    <p:sldId id="275" r:id="rId6"/>
    <p:sldId id="283" r:id="rId7"/>
    <p:sldId id="298" r:id="rId8"/>
    <p:sldId id="300" r:id="rId9"/>
    <p:sldId id="301" r:id="rId10"/>
    <p:sldId id="302" r:id="rId11"/>
    <p:sldId id="303" r:id="rId12"/>
    <p:sldId id="305" r:id="rId13"/>
    <p:sldId id="306" r:id="rId14"/>
    <p:sldId id="307" r:id="rId15"/>
    <p:sldId id="28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BE"/>
    <a:srgbClr val="00179B"/>
    <a:srgbClr val="011893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8"/>
    <p:restoredTop sz="96405"/>
  </p:normalViewPr>
  <p:slideViewPr>
    <p:cSldViewPr snapToGrid="0" snapToObjects="1" showGuides="1">
      <p:cViewPr varScale="1">
        <p:scale>
          <a:sx n="117" d="100"/>
          <a:sy n="117" d="100"/>
        </p:scale>
        <p:origin x="184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6" d="100"/>
          <a:sy n="126" d="100"/>
        </p:scale>
        <p:origin x="3776" y="21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E2C9F-567F-FF41-8341-D12180DBB7A6}" type="datetimeFigureOut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A2323-A05B-6043-8D65-7CD896C47F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78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0733" y="2062874"/>
            <a:ext cx="9087379" cy="117686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480731" y="3641202"/>
            <a:ext cx="9087381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Line 20">
            <a:extLst>
              <a:ext uri="{FF2B5EF4-FFF2-40B4-BE49-F238E27FC236}">
                <a16:creationId xmlns:a16="http://schemas.microsoft.com/office/drawing/2014/main" id="{A35E80B7-F036-5445-BB5C-80E51807687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480732" y="3429000"/>
            <a:ext cx="9711267" cy="22943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5000"/>
              </a:spcBef>
              <a:spcAft>
                <a:spcPct val="5000"/>
              </a:spcAft>
              <a:buFont typeface="Wingdings" pitchFamily="2" charset="2"/>
              <a:buChar char="§"/>
              <a:defRPr/>
            </a:pPr>
            <a:endParaRPr lang="ko-KR" altLang="en-US" sz="11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05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BBAEE-2A75-DF49-B228-7306C25082A2}" type="datetime1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578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AFF9-7AB5-C94F-942C-ADAB16ACD896}" type="datetime1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95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560A2-60BA-AF4B-93EF-10C454B3ED53}" type="datetime1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048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201DA-0546-6A48-A824-6B3F70C1156A}" type="datetime1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31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F239C-1E68-B743-B0AF-95F4C0081CC8}" type="datetime1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1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3525" y="260351"/>
            <a:ext cx="8969927" cy="431800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287621" y="6453188"/>
            <a:ext cx="7616757" cy="1384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algn="ctr">
              <a:defRPr sz="900" i="1"/>
            </a:lvl1pPr>
          </a:lstStyle>
          <a:p>
            <a:r>
              <a:rPr kumimoji="1" lang="en-US" altLang="ko-KR" dirty="0"/>
              <a:t>Confidential, Internal use only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962378" y="6470690"/>
            <a:ext cx="786710" cy="138498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DBCD48D6-E534-F147-8146-66C6CB878EA7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6" name="Line 20"/>
          <p:cNvSpPr>
            <a:spLocks noChangeShapeType="1"/>
          </p:cNvSpPr>
          <p:nvPr userDrawn="1"/>
        </p:nvSpPr>
        <p:spPr bwMode="auto">
          <a:xfrm>
            <a:off x="263525" y="692150"/>
            <a:ext cx="11664950" cy="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5000"/>
              </a:spcBef>
              <a:spcAft>
                <a:spcPct val="5000"/>
              </a:spcAft>
              <a:buFont typeface="Wingdings" pitchFamily="2" charset="2"/>
              <a:buChar char="§"/>
              <a:defRPr/>
            </a:pPr>
            <a:endParaRPr lang="ko-KR" altLang="en-US" sz="1100" b="1">
              <a:solidFill>
                <a:srgbClr val="00000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42913" y="850900"/>
            <a:ext cx="11306175" cy="13961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1600">
                <a:latin typeface="+mn-ea"/>
                <a:ea typeface="+mn-ea"/>
              </a:defRPr>
            </a:lvl1pPr>
            <a:lvl2pPr marL="311150" indent="-127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200"/>
            </a:lvl2pPr>
            <a:lvl3pPr marL="446088" indent="-12382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100"/>
            </a:lvl3pPr>
            <a:lvl4pPr marL="623888" indent="-158750">
              <a:tabLst/>
              <a:defRPr sz="1050"/>
            </a:lvl4pPr>
            <a:lvl5pPr marL="763588" indent="-119063">
              <a:tabLst/>
              <a:defRPr sz="1050"/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64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7" orient="horz" pos="436" userDrawn="1">
          <p15:clr>
            <a:srgbClr val="FBAE40"/>
          </p15:clr>
        </p15:guide>
        <p15:guide id="14" orient="horz" pos="1139" userDrawn="1">
          <p15:clr>
            <a:srgbClr val="FBAE40"/>
          </p15:clr>
        </p15:guide>
        <p15:guide id="15" orient="horz" pos="12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3525" y="260351"/>
            <a:ext cx="8969927" cy="431800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287621" y="6453188"/>
            <a:ext cx="7616757" cy="1384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algn="ctr">
              <a:defRPr sz="900" i="1"/>
            </a:lvl1pPr>
          </a:lstStyle>
          <a:p>
            <a:r>
              <a:rPr kumimoji="1" lang="en-US" altLang="ko-KR" dirty="0"/>
              <a:t>Confidential, Internal use only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667697" y="6469706"/>
            <a:ext cx="1081391" cy="138499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6" name="Line 20"/>
          <p:cNvSpPr>
            <a:spLocks noChangeShapeType="1"/>
          </p:cNvSpPr>
          <p:nvPr userDrawn="1"/>
        </p:nvSpPr>
        <p:spPr bwMode="auto">
          <a:xfrm>
            <a:off x="263525" y="692150"/>
            <a:ext cx="11664950" cy="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ct val="5000"/>
              </a:spcBef>
              <a:spcAft>
                <a:spcPct val="5000"/>
              </a:spcAft>
              <a:buFont typeface="Wingdings" pitchFamily="2" charset="2"/>
              <a:buChar char="§"/>
              <a:defRPr/>
            </a:pPr>
            <a:endParaRPr lang="ko-KR" altLang="en-US" sz="1100" b="1">
              <a:solidFill>
                <a:srgbClr val="00000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42913" y="850900"/>
            <a:ext cx="11306175" cy="13961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1400">
                <a:latin typeface="+mn-ea"/>
                <a:ea typeface="+mn-ea"/>
              </a:defRPr>
            </a:lvl1pPr>
            <a:lvl2pPr marL="311150" indent="-127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200"/>
            </a:lvl2pPr>
            <a:lvl3pPr marL="446088" indent="-12382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100"/>
            </a:lvl3pPr>
            <a:lvl4pPr marL="623888" indent="-158750">
              <a:tabLst/>
              <a:defRPr sz="1050"/>
            </a:lvl4pPr>
            <a:lvl5pPr marL="763588" indent="-119063">
              <a:tabLst/>
              <a:defRPr sz="1050"/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895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7" orient="horz" pos="436" userDrawn="1">
          <p15:clr>
            <a:srgbClr val="FBAE40"/>
          </p15:clr>
        </p15:guide>
        <p15:guide id="14" orient="horz" pos="1139" userDrawn="1">
          <p15:clr>
            <a:srgbClr val="FBAE40"/>
          </p15:clr>
        </p15:guide>
        <p15:guide id="15" orient="horz" pos="12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3525" y="260351"/>
            <a:ext cx="8969927" cy="431800"/>
          </a:xfrm>
        </p:spPr>
        <p:txBody>
          <a:bodyPr>
            <a:noAutofit/>
          </a:bodyPr>
          <a:lstStyle>
            <a:lvl1pPr>
              <a:defRPr sz="1800" b="1"/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287621" y="6453188"/>
            <a:ext cx="7616757" cy="1384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algn="ctr">
              <a:defRPr sz="900" i="1"/>
            </a:lvl1pPr>
          </a:lstStyle>
          <a:p>
            <a:r>
              <a:rPr kumimoji="1" lang="en-US" altLang="ko-KR" dirty="0"/>
              <a:t>Confidential, Internal use only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962378" y="6470690"/>
            <a:ext cx="786710" cy="138498"/>
          </a:xfrm>
        </p:spPr>
        <p:txBody>
          <a:bodyPr wrap="square" tIns="0" bIns="0">
            <a:spAutoFit/>
          </a:bodyPr>
          <a:lstStyle>
            <a:lvl1pPr>
              <a:defRPr sz="900"/>
            </a:lvl1pPr>
          </a:lstStyle>
          <a:p>
            <a:fld id="{DBCD48D6-E534-F147-8146-66C6CB878EA7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42913" y="850900"/>
            <a:ext cx="11306175" cy="139618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1600">
                <a:latin typeface="+mn-ea"/>
                <a:ea typeface="+mn-ea"/>
              </a:defRPr>
            </a:lvl1pPr>
            <a:lvl2pPr marL="311150" indent="-127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200"/>
            </a:lvl2pPr>
            <a:lvl3pPr marL="446088" indent="-123825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/>
              <a:defRPr sz="1100"/>
            </a:lvl3pPr>
            <a:lvl4pPr marL="623888" indent="-158750">
              <a:tabLst/>
              <a:defRPr sz="1050"/>
            </a:lvl4pPr>
            <a:lvl5pPr marL="763588" indent="-119063">
              <a:tabLst/>
              <a:defRPr sz="1050"/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49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orient="horz" pos="436">
          <p15:clr>
            <a:srgbClr val="FBAE40"/>
          </p15:clr>
        </p15:guide>
        <p15:guide id="14" orient="horz" pos="1139">
          <p15:clr>
            <a:srgbClr val="FBAE40"/>
          </p15:clr>
        </p15:guide>
        <p15:guide id="15" orient="horz" pos="12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942C94E-170F-1B4D-B407-A7D35593F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EB5BA-EE48-884B-868C-F50768A9650E}" type="datetime1">
              <a:rPr kumimoji="1" lang="ko-KR" altLang="en-US" smtClean="0"/>
              <a:t>2023. 7. 19.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2179738-A1D7-CF47-B576-F3465CFD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ore-KR" dirty="0"/>
              <a:t>Confidential, Internal use only</a:t>
            </a:r>
            <a:endParaRPr kumimoji="1" lang="ko-Kore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11DE5F-F394-D844-B06A-9BD49260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596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FCC6-1855-3642-AA53-C67E1A4A2B51}" type="datetime1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50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1BE9E-ECAC-E148-B502-D0CDA3292A7C}" type="datetime1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032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E3CF-971B-0048-B502-46DA51A2A371}" type="datetime1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410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7FCF-AF88-D645-8285-DA72CE045CB7}" type="datetime1">
              <a:rPr kumimoji="1" lang="ko-KR" altLang="en-US" smtClean="0"/>
              <a:t>2023. 7. 19.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868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63525" y="260351"/>
            <a:ext cx="11090275" cy="420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42913" y="836613"/>
            <a:ext cx="11306175" cy="1270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42913" y="6453188"/>
            <a:ext cx="1686339" cy="144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B5BA-EE48-884B-868C-F50768A9650E}" type="datetime1">
              <a:rPr kumimoji="1" lang="ko-KR" altLang="en-US" smtClean="0"/>
              <a:t>2023. 7. 19.</a:t>
            </a:fld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92836" y="6471133"/>
            <a:ext cx="1156252" cy="144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55DB7BE-CD29-7649-AA94-F2AA7F3EB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3188"/>
            <a:ext cx="4114800" cy="144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ore-KR"/>
              <a:t>Confidential, Internal use only</a:t>
            </a:r>
            <a:endParaRPr kumimoji="1" lang="ko-Kore-KR" altLang="en-US" dirty="0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AED861FC-E9F9-BC40-AECB-C4D098EF64C4}"/>
              </a:ext>
            </a:extLst>
          </p:cNvPr>
          <p:cNvSpPr txBox="1">
            <a:spLocks/>
          </p:cNvSpPr>
          <p:nvPr userDrawn="1"/>
        </p:nvSpPr>
        <p:spPr>
          <a:xfrm>
            <a:off x="4038600" y="6453188"/>
            <a:ext cx="4114800" cy="144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dirty="0"/>
              <a:t>Confidential, Internal use only</a:t>
            </a:r>
            <a:endParaRPr kumimoji="1" lang="ko-Kore-KR" altLang="en-US" dirty="0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902EDC0A-A08C-0B44-80F2-31465A92DA4E}"/>
              </a:ext>
            </a:extLst>
          </p:cNvPr>
          <p:cNvSpPr txBox="1">
            <a:spLocks/>
          </p:cNvSpPr>
          <p:nvPr userDrawn="1"/>
        </p:nvSpPr>
        <p:spPr>
          <a:xfrm>
            <a:off x="10592836" y="6471132"/>
            <a:ext cx="1156252" cy="144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8DA005-92B2-B64F-B1A7-9ECF42C9C4E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0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61" r:id="rId3"/>
    <p:sldLayoutId id="2147483662" r:id="rId4"/>
    <p:sldLayoutId id="2147483660" r:id="rId5"/>
    <p:sldLayoutId id="2147483649" r:id="rId6"/>
    <p:sldLayoutId id="2147483650" r:id="rId7"/>
    <p:sldLayoutId id="2147483652" r:id="rId8"/>
    <p:sldLayoutId id="2147483653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149225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95300" indent="-149225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74688" indent="-149225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852488" indent="-15875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tabLst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527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pos="7514" userDrawn="1">
          <p15:clr>
            <a:srgbClr val="F26B43"/>
          </p15:clr>
        </p15:guide>
        <p15:guide id="7" pos="166" userDrawn="1">
          <p15:clr>
            <a:srgbClr val="F26B43"/>
          </p15:clr>
        </p15:guide>
        <p15:guide id="8" pos="279" userDrawn="1">
          <p15:clr>
            <a:srgbClr val="F26B43"/>
          </p15:clr>
        </p15:guide>
        <p15:guide id="9" pos="393" userDrawn="1">
          <p15:clr>
            <a:srgbClr val="F26B43"/>
          </p15:clr>
        </p15:guide>
        <p15:guide id="10" pos="7401" userDrawn="1">
          <p15:clr>
            <a:srgbClr val="F26B43"/>
          </p15:clr>
        </p15:guide>
        <p15:guide id="11" pos="7287" userDrawn="1">
          <p15:clr>
            <a:srgbClr val="F26B43"/>
          </p15:clr>
        </p15:guide>
        <p15:guide id="12" orient="horz" pos="2160" userDrawn="1">
          <p15:clr>
            <a:srgbClr val="F26B43"/>
          </p15:clr>
        </p15:guide>
        <p15:guide id="13" orient="horz" pos="4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tiff"/><Relationship Id="rId7" Type="http://schemas.openxmlformats.org/officeDocument/2006/relationships/image" Target="../media/image3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19.png"/><Relationship Id="rId10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tiff"/><Relationship Id="rId7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nfluence.skbroadband.com/x/pqekF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3.tiff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tiff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tiff"/><Relationship Id="rId7" Type="http://schemas.openxmlformats.org/officeDocument/2006/relationships/image" Target="../media/image1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3.tiff"/><Relationship Id="rId9" Type="http://schemas.openxmlformats.org/officeDocument/2006/relationships/image" Target="../media/image24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tiff"/><Relationship Id="rId11" Type="http://schemas.openxmlformats.org/officeDocument/2006/relationships/image" Target="../media/image15.png"/><Relationship Id="rId5" Type="http://schemas.openxmlformats.org/officeDocument/2006/relationships/image" Target="../media/image2.tiff"/><Relationship Id="rId10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연간 운영계획 </a:t>
            </a:r>
            <a:r>
              <a:rPr kumimoji="1" lang="en-US" altLang="ko-KR" sz="1600" dirty="0"/>
              <a:t>(1</a:t>
            </a:r>
            <a:r>
              <a:rPr kumimoji="1" lang="ko-KR" altLang="en-US" sz="1600" dirty="0"/>
              <a:t>조</a:t>
            </a:r>
            <a:r>
              <a:rPr kumimoji="1" lang="en-US" altLang="ko-KR" sz="1600" dirty="0"/>
              <a:t>:Cloud/</a:t>
            </a:r>
            <a:r>
              <a:rPr kumimoji="1" lang="en-US" altLang="ko-KR" sz="1600" dirty="0" err="1"/>
              <a:t>OpenSource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</a:t>
            </a:r>
            <a:r>
              <a:rPr kumimoji="1" lang="en-US" altLang="ko-KR" sz="1600" dirty="0"/>
              <a:t>Data Lake </a:t>
            </a:r>
            <a:r>
              <a:rPr kumimoji="1" lang="ko-KR" altLang="en-US" sz="1600" dirty="0"/>
              <a:t>효율적 관리 </a:t>
            </a:r>
            <a:r>
              <a:rPr kumimoji="1" lang="en-US" altLang="ko-KR" sz="1600" dirty="0"/>
              <a:t>Research)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1FC4-BF2E-8F43-B797-BF08B7730350}"/>
              </a:ext>
            </a:extLst>
          </p:cNvPr>
          <p:cNvSpPr txBox="1"/>
          <p:nvPr/>
        </p:nvSpPr>
        <p:spPr>
          <a:xfrm>
            <a:off x="1716120" y="3142803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Domain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C9213-08AF-E244-8F31-D5F7A2DA7836}"/>
              </a:ext>
            </a:extLst>
          </p:cNvPr>
          <p:cNvSpPr txBox="1"/>
          <p:nvPr/>
        </p:nvSpPr>
        <p:spPr>
          <a:xfrm>
            <a:off x="3387946" y="3142803"/>
            <a:ext cx="1279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 &amp; Basic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C5C78-0EDA-E94F-B3C7-65636F0CB726}"/>
              </a:ext>
            </a:extLst>
          </p:cNvPr>
          <p:cNvSpPr txBox="1"/>
          <p:nvPr/>
        </p:nvSpPr>
        <p:spPr>
          <a:xfrm>
            <a:off x="5466690" y="3142803"/>
            <a:ext cx="608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toDo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0D1CD-A0E6-C241-B19A-5186288E39CA}"/>
              </a:ext>
            </a:extLst>
          </p:cNvPr>
          <p:cNvSpPr txBox="1"/>
          <p:nvPr/>
        </p:nvSpPr>
        <p:spPr>
          <a:xfrm>
            <a:off x="8858235" y="3142803"/>
            <a:ext cx="646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D5DF1D-1D49-CA41-8B1C-271634D3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90" y="4866174"/>
            <a:ext cx="407789" cy="4077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49D2AF-D556-B544-A0E6-591BF56A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67" y="3719782"/>
            <a:ext cx="401568" cy="4015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9F644C-82DF-584D-ABE7-2F159AE58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961" y="3731358"/>
            <a:ext cx="394720" cy="3947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1654C8-4ED3-C44F-B88F-9B67BFBB2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167" y="4840340"/>
            <a:ext cx="443063" cy="443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C34B3E-1054-5A47-8EAF-5303CAD45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167" y="5319761"/>
            <a:ext cx="398584" cy="3985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E89674-E7C4-5748-818F-A5548F7E0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003" y="5779577"/>
            <a:ext cx="409634" cy="409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DF5769-8DBB-D845-974A-41353A28A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476" y="5330770"/>
            <a:ext cx="393003" cy="3930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54D0EA-BA4E-694D-89DB-B4BD7C5D3499}"/>
              </a:ext>
            </a:extLst>
          </p:cNvPr>
          <p:cNvSpPr txBox="1"/>
          <p:nvPr/>
        </p:nvSpPr>
        <p:spPr>
          <a:xfrm>
            <a:off x="3359656" y="3566935"/>
            <a:ext cx="1836382" cy="23076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latin typeface="+mn-ea"/>
              </a:rPr>
              <a:t>감시</a:t>
            </a:r>
            <a:r>
              <a:rPr kumimoji="1" lang="en-US" altLang="ko-KR" sz="1050" b="1" dirty="0">
                <a:latin typeface="+mn-ea"/>
              </a:rPr>
              <a:t>/</a:t>
            </a:r>
            <a:r>
              <a:rPr kumimoji="1" lang="ko-KR" altLang="en-US" sz="1050" b="1" dirty="0">
                <a:latin typeface="+mn-ea"/>
              </a:rPr>
              <a:t>분석 환경 구축</a:t>
            </a:r>
            <a:r>
              <a:rPr kumimoji="1" lang="en-US" altLang="ko-KR" sz="1050" b="1" dirty="0">
                <a:latin typeface="+mn-ea"/>
              </a:rPr>
              <a:t>/</a:t>
            </a:r>
            <a:r>
              <a:rPr kumimoji="1" lang="ko-KR" altLang="en-US" sz="1050" b="1" dirty="0">
                <a:latin typeface="+mn-ea"/>
              </a:rPr>
              <a:t>확보</a:t>
            </a:r>
            <a:endParaRPr kumimoji="1" lang="en-US" altLang="ko-KR" sz="1050" b="1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latin typeface="+mn-ea"/>
              </a:rPr>
              <a:t>관련 기술 역량</a:t>
            </a:r>
            <a:r>
              <a:rPr kumimoji="1" lang="en-US" altLang="ko-KR" sz="1050" dirty="0">
                <a:latin typeface="+mn-ea"/>
              </a:rPr>
              <a:t>(</a:t>
            </a:r>
            <a:r>
              <a:rPr kumimoji="1" lang="ko-KR" altLang="en-US" sz="1050" dirty="0" err="1">
                <a:latin typeface="+mn-ea"/>
              </a:rPr>
              <a:t>중고급</a:t>
            </a:r>
            <a:r>
              <a:rPr kumimoji="1" lang="en-US" altLang="ko-KR" sz="1050" dirty="0">
                <a:latin typeface="+mn-ea"/>
              </a:rPr>
              <a:t>)</a:t>
            </a:r>
            <a:br>
              <a:rPr kumimoji="1" lang="en-US" altLang="ko-KR" sz="1050" dirty="0">
                <a:latin typeface="+mn-ea"/>
              </a:rPr>
            </a:b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latin typeface="+mn-ea"/>
              </a:rPr>
              <a:t>플랫폼</a:t>
            </a:r>
            <a:r>
              <a:rPr kumimoji="1" lang="en-US" altLang="ko-KR" sz="1050" dirty="0">
                <a:latin typeface="+mn-ea"/>
              </a:rPr>
              <a:t>,</a:t>
            </a:r>
            <a:r>
              <a:rPr kumimoji="1" lang="ko-KR" altLang="en-US" sz="1050" dirty="0">
                <a:latin typeface="+mn-ea"/>
              </a:rPr>
              <a:t> 시스템</a:t>
            </a:r>
            <a:r>
              <a:rPr kumimoji="1" lang="en-US" altLang="ko-KR" sz="1050" dirty="0">
                <a:latin typeface="+mn-ea"/>
              </a:rPr>
              <a:t>,</a:t>
            </a:r>
            <a:r>
              <a:rPr kumimoji="1" lang="ko-KR" altLang="en-US" sz="1050" dirty="0">
                <a:latin typeface="+mn-ea"/>
              </a:rPr>
              <a:t> </a:t>
            </a:r>
            <a:r>
              <a:rPr kumimoji="1" lang="en-US" altLang="ko-KR" sz="1050" dirty="0">
                <a:latin typeface="+mn-ea"/>
              </a:rPr>
              <a:t>Workflow</a:t>
            </a:r>
            <a:r>
              <a:rPr kumimoji="1" lang="ko-KR" altLang="en-US" sz="1050" dirty="0">
                <a:latin typeface="+mn-ea"/>
              </a:rPr>
              <a:t>의 자원</a:t>
            </a:r>
            <a:r>
              <a:rPr kumimoji="1" lang="en-US" altLang="ko-KR" sz="1050" dirty="0">
                <a:latin typeface="+mn-ea"/>
              </a:rPr>
              <a:t>/</a:t>
            </a:r>
            <a:r>
              <a:rPr kumimoji="1" lang="ko-KR" altLang="en-US" sz="1050" dirty="0">
                <a:latin typeface="+mn-ea"/>
              </a:rPr>
              <a:t>서비스 구성 및 운영관리 현황</a:t>
            </a:r>
            <a:r>
              <a:rPr kumimoji="1" lang="en-US" altLang="ko-KR" sz="1050" dirty="0">
                <a:latin typeface="+mn-ea"/>
              </a:rPr>
              <a:t>/</a:t>
            </a:r>
            <a:r>
              <a:rPr kumimoji="1" lang="ko-KR" altLang="en-US" sz="1050" dirty="0">
                <a:latin typeface="+mn-ea"/>
              </a:rPr>
              <a:t>상태</a:t>
            </a:r>
            <a:r>
              <a:rPr kumimoji="1" lang="en-US" altLang="ko-KR" sz="1050" dirty="0">
                <a:latin typeface="+mn-ea"/>
              </a:rPr>
              <a:t>/</a:t>
            </a:r>
            <a:r>
              <a:rPr kumimoji="1" lang="ko-KR" altLang="en-US" sz="1050" dirty="0">
                <a:latin typeface="+mn-ea"/>
              </a:rPr>
              <a:t>수준 파악</a:t>
            </a: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b="1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latin typeface="+mn-ea"/>
              </a:rPr>
              <a:t>감시</a:t>
            </a:r>
            <a:r>
              <a:rPr kumimoji="1" lang="en-US" altLang="ko-KR" sz="1050" b="1" dirty="0">
                <a:latin typeface="+mn-ea"/>
              </a:rPr>
              <a:t>,</a:t>
            </a:r>
            <a:r>
              <a:rPr kumimoji="1" lang="ko-KR" altLang="en-US" sz="1050" b="1" dirty="0">
                <a:latin typeface="+mn-ea"/>
              </a:rPr>
              <a:t> 관리 요소 도출</a:t>
            </a:r>
            <a:r>
              <a:rPr kumimoji="1" lang="en-US" altLang="ko-KR" sz="1050" b="1" dirty="0">
                <a:latin typeface="+mn-ea"/>
              </a:rPr>
              <a:t>,</a:t>
            </a:r>
            <a:r>
              <a:rPr kumimoji="1" lang="ko-KR" altLang="en-US" sz="1050" b="1" dirty="0">
                <a:latin typeface="+mn-ea"/>
              </a:rPr>
              <a:t> 구현</a:t>
            </a:r>
            <a:endParaRPr kumimoji="1" lang="en-US" altLang="ko-KR" sz="1050" b="1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dirty="0">
                <a:latin typeface="+mn-ea"/>
              </a:rPr>
              <a:t>관련 기술 역량</a:t>
            </a:r>
            <a:endParaRPr kumimoji="1" lang="en-US" altLang="ko-KR" sz="10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E1994C-95CE-0849-81C0-7E2653F05BD6}"/>
              </a:ext>
            </a:extLst>
          </p:cNvPr>
          <p:cNvSpPr txBox="1"/>
          <p:nvPr/>
        </p:nvSpPr>
        <p:spPr>
          <a:xfrm>
            <a:off x="1616114" y="4129629"/>
            <a:ext cx="14069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200" dirty="0"/>
              <a:t>Oasis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Ops</a:t>
            </a:r>
            <a:r>
              <a:rPr kumimoji="1" lang="ko-KR" altLang="en-US" sz="1200" dirty="0"/>
              <a:t> 플랫폼</a:t>
            </a:r>
            <a:endParaRPr kumimoji="1"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EE0DEA-1275-D74F-89DD-B6DA019BC2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6504" y="5796207"/>
            <a:ext cx="407789" cy="4062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0C6E92-BB5B-D340-877F-FB80E1C32357}"/>
              </a:ext>
            </a:extLst>
          </p:cNvPr>
          <p:cNvSpPr txBox="1"/>
          <p:nvPr/>
        </p:nvSpPr>
        <p:spPr>
          <a:xfrm>
            <a:off x="5431788" y="3535661"/>
            <a:ext cx="3178812" cy="2695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latin typeface="+mn-ea"/>
              </a:rPr>
              <a:t>Oasis </a:t>
            </a:r>
            <a:r>
              <a:rPr kumimoji="1" lang="ko-KR" altLang="en-US" sz="1050" dirty="0">
                <a:latin typeface="+mn-ea"/>
              </a:rPr>
              <a:t>서비스 플랫폼의 감시</a:t>
            </a:r>
            <a:r>
              <a:rPr kumimoji="1" lang="en-US" altLang="ko-KR" sz="1050" dirty="0">
                <a:latin typeface="+mn-ea"/>
              </a:rPr>
              <a:t>,</a:t>
            </a:r>
            <a:r>
              <a:rPr kumimoji="1" lang="ko-KR" altLang="en-US" sz="1050" dirty="0">
                <a:latin typeface="+mn-ea"/>
              </a:rPr>
              <a:t> 관리환경구축 및 해당 기술력 확보</a:t>
            </a: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latin typeface="+mn-ea"/>
              </a:rPr>
              <a:t>다양한 감시 대상과 감시 </a:t>
            </a:r>
            <a:r>
              <a:rPr kumimoji="1" lang="en-US" altLang="ko-KR" sz="1050" b="1" dirty="0">
                <a:latin typeface="+mn-ea"/>
              </a:rPr>
              <a:t>Metric</a:t>
            </a:r>
            <a:r>
              <a:rPr kumimoji="1" lang="ko-KR" altLang="en-US" sz="1050" b="1" dirty="0">
                <a:latin typeface="+mn-ea"/>
              </a:rPr>
              <a:t>의 기술적 연동 학습 및 구현</a:t>
            </a:r>
            <a:r>
              <a:rPr kumimoji="1" lang="en-US" altLang="ko-KR" sz="1050" b="1" dirty="0">
                <a:latin typeface="+mn-ea"/>
              </a:rPr>
              <a:t> </a:t>
            </a:r>
            <a:r>
              <a:rPr kumimoji="1" lang="en-US" altLang="ko-KR" sz="1050" dirty="0">
                <a:latin typeface="+mn-ea"/>
              </a:rPr>
              <a:t>(Event, Alert, Status, Historic, FinOps)</a:t>
            </a:r>
          </a:p>
          <a:p>
            <a:pPr>
              <a:lnSpc>
                <a:spcPct val="120000"/>
              </a:lnSpc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b="1" dirty="0">
                <a:latin typeface="+mn-ea"/>
              </a:rPr>
              <a:t>Capacity Planning</a:t>
            </a:r>
            <a:r>
              <a:rPr kumimoji="1" lang="ko-KR" altLang="en-US" sz="1050" b="1" dirty="0">
                <a:latin typeface="+mn-ea"/>
              </a:rPr>
              <a:t>관점에서 </a:t>
            </a:r>
            <a:r>
              <a:rPr kumimoji="1" lang="en-US" altLang="ko-KR" sz="1050" b="1" dirty="0">
                <a:latin typeface="+mn-ea"/>
              </a:rPr>
              <a:t>Oasis</a:t>
            </a:r>
            <a:r>
              <a:rPr kumimoji="1" lang="ko-KR" altLang="en-US" sz="1050" b="1" dirty="0">
                <a:latin typeface="+mn-ea"/>
              </a:rPr>
              <a:t>서비스의 사용자</a:t>
            </a:r>
            <a:r>
              <a:rPr kumimoji="1" lang="en-US" altLang="ko-KR" sz="1050" b="1" dirty="0">
                <a:latin typeface="+mn-ea"/>
              </a:rPr>
              <a:t>/</a:t>
            </a:r>
            <a:r>
              <a:rPr kumimoji="1" lang="ko-KR" altLang="en-US" sz="1050" b="1" dirty="0">
                <a:latin typeface="+mn-ea"/>
              </a:rPr>
              <a:t>업무</a:t>
            </a:r>
            <a:r>
              <a:rPr kumimoji="1" lang="en-US" altLang="ko-KR" sz="1050" b="1" dirty="0">
                <a:latin typeface="+mn-ea"/>
              </a:rPr>
              <a:t>/</a:t>
            </a:r>
            <a:r>
              <a:rPr kumimoji="1" lang="ko-KR" altLang="en-US" sz="1050" b="1" dirty="0">
                <a:latin typeface="+mn-ea"/>
              </a:rPr>
              <a:t>서비스 등 그룹별 사용량 및 비용의 감시와 관리 체계화</a:t>
            </a:r>
            <a:endParaRPr kumimoji="1" lang="en-US" altLang="ko-KR" sz="1050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latin typeface="+mn-ea"/>
              </a:rPr>
              <a:t>Oasis </a:t>
            </a:r>
            <a:r>
              <a:rPr kumimoji="1" lang="ko-KR" altLang="en-US" sz="1050" dirty="0">
                <a:latin typeface="+mn-ea"/>
              </a:rPr>
              <a:t>서비스</a:t>
            </a:r>
            <a:r>
              <a:rPr kumimoji="1" lang="en-US" altLang="ko-KR" sz="1050" dirty="0">
                <a:latin typeface="+mn-ea"/>
              </a:rPr>
              <a:t>,</a:t>
            </a:r>
            <a:r>
              <a:rPr kumimoji="1" lang="ko-KR" altLang="en-US" sz="1050" dirty="0">
                <a:latin typeface="+mn-ea"/>
              </a:rPr>
              <a:t> 시스템</a:t>
            </a:r>
            <a:r>
              <a:rPr kumimoji="1" lang="en-US" altLang="ko-KR" sz="1050" dirty="0">
                <a:latin typeface="+mn-ea"/>
              </a:rPr>
              <a:t>,</a:t>
            </a:r>
            <a:r>
              <a:rPr kumimoji="1" lang="ko-KR" altLang="en-US" sz="1050" dirty="0">
                <a:latin typeface="+mn-ea"/>
              </a:rPr>
              <a:t> </a:t>
            </a:r>
            <a:r>
              <a:rPr kumimoji="1" lang="en-US" altLang="ko-KR" sz="1050" dirty="0">
                <a:latin typeface="+mn-ea"/>
              </a:rPr>
              <a:t>Workflow</a:t>
            </a:r>
            <a:r>
              <a:rPr kumimoji="1" lang="ko-KR" altLang="en-US" sz="1050" dirty="0">
                <a:latin typeface="+mn-ea"/>
              </a:rPr>
              <a:t>에 대한</a:t>
            </a:r>
            <a:r>
              <a:rPr kumimoji="1" lang="en-US" altLang="ko-KR" sz="1050" dirty="0">
                <a:latin typeface="+mn-ea"/>
              </a:rPr>
              <a:t> </a:t>
            </a:r>
            <a:r>
              <a:rPr kumimoji="1" lang="ko-KR" altLang="en-US" sz="1050" dirty="0">
                <a:latin typeface="+mn-ea"/>
              </a:rPr>
              <a:t>진행상황 감시 및 각종 수행 결과 관리</a:t>
            </a: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b="1" dirty="0">
                <a:latin typeface="+mn-ea"/>
              </a:rPr>
              <a:t>Oasis </a:t>
            </a:r>
            <a:r>
              <a:rPr kumimoji="1" lang="ko-KR" altLang="en-US" sz="1050" b="1" dirty="0">
                <a:latin typeface="+mn-ea"/>
              </a:rPr>
              <a:t>서비스들의 비용 효율화 관점의 개선 활동</a:t>
            </a:r>
            <a:endParaRPr kumimoji="1" lang="en-US" altLang="ko-KR" sz="1050" b="1" dirty="0">
              <a:latin typeface="+mn-ea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FF0247B-D202-DD43-8B5D-945B62957F5A}"/>
              </a:ext>
            </a:extLst>
          </p:cNvPr>
          <p:cNvCxnSpPr>
            <a:cxnSpLocks/>
          </p:cNvCxnSpPr>
          <p:nvPr/>
        </p:nvCxnSpPr>
        <p:spPr>
          <a:xfrm>
            <a:off x="3595406" y="4581506"/>
            <a:ext cx="6533545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FFAD0B-8BB0-F842-86B6-98C5319ED6BA}"/>
              </a:ext>
            </a:extLst>
          </p:cNvPr>
          <p:cNvSpPr txBox="1"/>
          <p:nvPr/>
        </p:nvSpPr>
        <p:spPr>
          <a:xfrm>
            <a:off x="8823019" y="3535661"/>
            <a:ext cx="2411037" cy="2889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b="1" dirty="0">
                <a:latin typeface="+mn-ea"/>
              </a:rPr>
              <a:t>Cloud </a:t>
            </a:r>
            <a:r>
              <a:rPr kumimoji="1" lang="ko-KR" altLang="en-US" sz="1050" b="1" dirty="0">
                <a:latin typeface="+mn-ea"/>
              </a:rPr>
              <a:t>환경의 운영</a:t>
            </a:r>
            <a:r>
              <a:rPr kumimoji="1" lang="en-US" altLang="ko-KR" sz="1050" b="1" dirty="0">
                <a:latin typeface="+mn-ea"/>
              </a:rPr>
              <a:t>,</a:t>
            </a:r>
            <a:r>
              <a:rPr kumimoji="1" lang="ko-KR" altLang="en-US" sz="1050" b="1" dirty="0">
                <a:latin typeface="+mn-ea"/>
              </a:rPr>
              <a:t>감시</a:t>
            </a:r>
            <a:r>
              <a:rPr kumimoji="1" lang="en-US" altLang="ko-KR" sz="1050" b="1" dirty="0">
                <a:latin typeface="+mn-ea"/>
              </a:rPr>
              <a:t>,</a:t>
            </a:r>
            <a:r>
              <a:rPr kumimoji="1" lang="ko-KR" altLang="en-US" sz="1050" b="1" dirty="0">
                <a:latin typeface="+mn-ea"/>
              </a:rPr>
              <a:t>관리 관련 기술력과 구축 경험 확보</a:t>
            </a:r>
            <a:r>
              <a:rPr kumimoji="1" lang="en-US" altLang="ko-KR" sz="1050" b="1" dirty="0">
                <a:latin typeface="+mn-ea"/>
              </a:rPr>
              <a:t> </a:t>
            </a:r>
            <a:r>
              <a:rPr kumimoji="1" lang="ko-KR" altLang="en-US" sz="1050" b="1" dirty="0">
                <a:latin typeface="+mn-ea"/>
              </a:rPr>
              <a:t>및 지속적인 고도화 기반 마련</a:t>
            </a:r>
            <a:endParaRPr kumimoji="1" lang="en-US" altLang="ko-KR" sz="1050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kumimoji="1" lang="en-US" altLang="ko-KR" sz="1050" dirty="0">
              <a:latin typeface="+mn-ea"/>
            </a:endParaRPr>
          </a:p>
          <a:p>
            <a:pPr>
              <a:lnSpc>
                <a:spcPct val="120000"/>
              </a:lnSpc>
            </a:pPr>
            <a:endParaRPr kumimoji="1" lang="en-US" altLang="ko-KR" sz="1050" dirty="0">
              <a:latin typeface="+mn-ea"/>
            </a:endParaRPr>
          </a:p>
          <a:p>
            <a:pPr>
              <a:lnSpc>
                <a:spcPct val="120000"/>
              </a:lnSpc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 err="1">
                <a:latin typeface="+mn-ea"/>
              </a:rPr>
              <a:t>AsIs</a:t>
            </a:r>
            <a:r>
              <a:rPr kumimoji="1" lang="en-US" altLang="ko-KR" sz="1050" dirty="0">
                <a:latin typeface="+mn-ea"/>
              </a:rPr>
              <a:t> Cloud</a:t>
            </a:r>
            <a:r>
              <a:rPr kumimoji="1" lang="ko-KR" altLang="en-US" sz="1050" dirty="0" err="1">
                <a:latin typeface="+mn-ea"/>
              </a:rPr>
              <a:t>서비스별</a:t>
            </a:r>
            <a:r>
              <a:rPr kumimoji="1" lang="ko-KR" altLang="en-US" sz="1050" dirty="0">
                <a:latin typeface="+mn-ea"/>
              </a:rPr>
              <a:t> </a:t>
            </a:r>
            <a:r>
              <a:rPr kumimoji="1" lang="ko-KR" altLang="en-US" sz="1050" dirty="0" err="1">
                <a:latin typeface="+mn-ea"/>
              </a:rPr>
              <a:t>구성현황</a:t>
            </a:r>
            <a:r>
              <a:rPr kumimoji="1" lang="ko-KR" altLang="en-US" sz="1050" dirty="0">
                <a:latin typeface="+mn-ea"/>
              </a:rPr>
              <a:t> 및 운영의 세부내역 연구 및 기술력 향상</a:t>
            </a: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latin typeface="+mn-ea"/>
              </a:rPr>
              <a:t>Oasis</a:t>
            </a:r>
            <a:r>
              <a:rPr kumimoji="1" lang="ko-KR" altLang="en-US" sz="1050" dirty="0">
                <a:latin typeface="+mn-ea"/>
              </a:rPr>
              <a:t>서비스와 </a:t>
            </a:r>
            <a:r>
              <a:rPr kumimoji="1" lang="en-US" altLang="ko-KR" sz="1050" dirty="0">
                <a:latin typeface="+mn-ea"/>
              </a:rPr>
              <a:t>Oasis</a:t>
            </a:r>
            <a:r>
              <a:rPr kumimoji="1" lang="ko-KR" altLang="en-US" sz="1050" dirty="0">
                <a:latin typeface="+mn-ea"/>
              </a:rPr>
              <a:t>내 </a:t>
            </a:r>
            <a:r>
              <a:rPr kumimoji="1" lang="en-US" altLang="ko-KR" sz="1050" dirty="0">
                <a:latin typeface="+mn-ea"/>
              </a:rPr>
              <a:t>Workload</a:t>
            </a:r>
            <a:r>
              <a:rPr kumimoji="1" lang="ko-KR" altLang="en-US" sz="1050" dirty="0">
                <a:latin typeface="+mn-ea"/>
              </a:rPr>
              <a:t>의 운영 최적화 수준 검토 및 개선</a:t>
            </a: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latin typeface="+mn-ea"/>
            </a:endParaRPr>
          </a:p>
          <a:p>
            <a:pPr marL="138113" indent="-1381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b="1" dirty="0" err="1">
                <a:latin typeface="+mn-ea"/>
              </a:rPr>
              <a:t>서비스별</a:t>
            </a:r>
            <a:r>
              <a:rPr kumimoji="1" lang="ko-KR" altLang="en-US" sz="1050" b="1" dirty="0">
                <a:latin typeface="+mn-ea"/>
              </a:rPr>
              <a:t> 특성에 맞는 사용량</a:t>
            </a:r>
            <a:r>
              <a:rPr kumimoji="1" lang="en-US" altLang="ko-KR" sz="1050" b="1" dirty="0">
                <a:latin typeface="+mn-ea"/>
              </a:rPr>
              <a:t>,</a:t>
            </a:r>
            <a:r>
              <a:rPr kumimoji="1" lang="ko-KR" altLang="en-US" sz="1050" b="1" dirty="0">
                <a:latin typeface="+mn-ea"/>
              </a:rPr>
              <a:t> 비용에 대한 지속적인 관리와 효율화 작업 환경 마련</a:t>
            </a:r>
            <a:endParaRPr kumimoji="1" lang="en-US" altLang="ko-KR" sz="1050" dirty="0">
              <a:latin typeface="+mn-ea"/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0"/>
            <a:ext cx="11306175" cy="1396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배경</a:t>
            </a:r>
            <a:endParaRPr kumimoji="1" lang="en-US" altLang="ko-KR" dirty="0"/>
          </a:p>
          <a:p>
            <a:pPr lvl="1"/>
            <a:r>
              <a:rPr kumimoji="1" lang="en" altLang="en-US" dirty="0"/>
              <a:t>Cloud</a:t>
            </a:r>
            <a:r>
              <a:rPr kumimoji="1" lang="ko-KR" altLang="en-US" dirty="0"/>
              <a:t>기반으로 </a:t>
            </a:r>
            <a:r>
              <a:rPr kumimoji="1" lang="en" altLang="en-US" dirty="0"/>
              <a:t>Data Lake </a:t>
            </a:r>
            <a:r>
              <a:rPr kumimoji="1" lang="ko-KR" altLang="en-US" dirty="0"/>
              <a:t>환경이 변화됨에 따라</a:t>
            </a:r>
            <a:r>
              <a:rPr kumimoji="1" lang="en-US" altLang="ko-KR" dirty="0"/>
              <a:t>, </a:t>
            </a:r>
            <a:r>
              <a:rPr kumimoji="1" lang="en" altLang="en-US" b="1" dirty="0"/>
              <a:t>Cloud </a:t>
            </a:r>
            <a:r>
              <a:rPr kumimoji="1" lang="ko-KR" altLang="en-US" b="1" dirty="0"/>
              <a:t>환경에서 요구되는 새로운 관점의 효율적 관리의 필요성</a:t>
            </a:r>
            <a:r>
              <a:rPr kumimoji="1" lang="ko-KR" altLang="en-US" dirty="0"/>
              <a:t> 대두</a:t>
            </a:r>
          </a:p>
          <a:p>
            <a:pPr lvl="1"/>
            <a:r>
              <a:rPr kumimoji="1" lang="ko-KR" altLang="en-US" b="1" dirty="0"/>
              <a:t>실질적 </a:t>
            </a:r>
            <a:r>
              <a:rPr kumimoji="1" lang="en" altLang="en-US" b="1" dirty="0"/>
              <a:t>Research</a:t>
            </a:r>
            <a:r>
              <a:rPr kumimoji="1" lang="ko-KR" altLang="en-US" b="1" dirty="0"/>
              <a:t>와 구현</a:t>
            </a:r>
            <a:r>
              <a:rPr kumimoji="1" lang="ko-KR" altLang="en-US" dirty="0"/>
              <a:t>으로 </a:t>
            </a:r>
            <a:r>
              <a:rPr kumimoji="1" lang="en" altLang="en-US" dirty="0"/>
              <a:t>Cloud </a:t>
            </a:r>
            <a:r>
              <a:rPr kumimoji="1" lang="ko-KR" altLang="en-US" dirty="0"/>
              <a:t>기술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솔루션에 대한 개인 역량 및 조직역량 확대 추구</a:t>
            </a:r>
            <a:endParaRPr kumimoji="1" lang="en-US" altLang="ko-KR" dirty="0"/>
          </a:p>
          <a:p>
            <a:r>
              <a:rPr kumimoji="1" lang="ko-KR" altLang="en-US" dirty="0"/>
              <a:t>목표</a:t>
            </a:r>
            <a:endParaRPr kumimoji="1" lang="en-US" altLang="ko-KR" dirty="0"/>
          </a:p>
          <a:p>
            <a:pPr lvl="1"/>
            <a:r>
              <a:rPr kumimoji="1" lang="en" altLang="ko-KR" dirty="0" err="1"/>
              <a:t>AsIs</a:t>
            </a:r>
            <a:r>
              <a:rPr kumimoji="1" lang="en" altLang="ko-KR" dirty="0"/>
              <a:t> Oasis Cloud Platform </a:t>
            </a:r>
            <a:r>
              <a:rPr kumimoji="1" lang="ko-KR" altLang="en-US" dirty="0"/>
              <a:t>및 해당 </a:t>
            </a:r>
            <a:r>
              <a:rPr kumimoji="1" lang="en" altLang="ko-KR" dirty="0"/>
              <a:t>Platform </a:t>
            </a:r>
            <a:r>
              <a:rPr kumimoji="1" lang="ko-KR" altLang="en-US" dirty="0"/>
              <a:t>운영관리를 위한 기술 이해도 증대 및 개발능력 확보 </a:t>
            </a:r>
          </a:p>
          <a:p>
            <a:pPr lvl="1"/>
            <a:r>
              <a:rPr kumimoji="1" lang="en" altLang="ko-KR" dirty="0"/>
              <a:t>Oasis Cloud </a:t>
            </a:r>
            <a:r>
              <a:rPr kumimoji="1" lang="ko-KR" altLang="en-US" dirty="0"/>
              <a:t>운영관리 환경 구축 및 감시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관리 사안들의 구현으로 </a:t>
            </a:r>
            <a:r>
              <a:rPr kumimoji="1" lang="en" altLang="ko-KR" dirty="0"/>
              <a:t>Oasis</a:t>
            </a:r>
            <a:r>
              <a:rPr kumimoji="1" lang="ko-KR" altLang="en-US" dirty="0"/>
              <a:t>에 대한 기본적인 운영관리 환경 구축 및 개발</a:t>
            </a:r>
            <a:endParaRPr kumimoji="1" lang="en-US" altLang="ko-KR" dirty="0"/>
          </a:p>
          <a:p>
            <a:pPr lvl="1"/>
            <a:r>
              <a:rPr kumimoji="1" lang="ko-KR" altLang="en-US" b="1" dirty="0"/>
              <a:t>주요 구현 주제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사용자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업무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서비스등</a:t>
            </a:r>
            <a:r>
              <a:rPr kumimoji="1" lang="ko-KR" altLang="en-US" dirty="0"/>
              <a:t> 구별된 </a:t>
            </a:r>
            <a:r>
              <a:rPr kumimoji="1" lang="en" altLang="ko-KR" dirty="0"/>
              <a:t>Account</a:t>
            </a:r>
            <a:r>
              <a:rPr kumimoji="1" lang="ko-KR" altLang="en-US" dirty="0"/>
              <a:t>별 </a:t>
            </a:r>
            <a:r>
              <a:rPr kumimoji="1" lang="en" altLang="ko-KR" dirty="0"/>
              <a:t>Usage</a:t>
            </a:r>
            <a:r>
              <a:rPr kumimoji="1" lang="ko-KR" altLang="en-US" dirty="0"/>
              <a:t>관리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운영관리 특이점의 감시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비용기반의</a:t>
            </a:r>
            <a:r>
              <a:rPr kumimoji="1" lang="ko-KR" altLang="en-US" dirty="0"/>
              <a:t> 자원관리 및 직관적이고 효율적인 </a:t>
            </a:r>
            <a:r>
              <a:rPr kumimoji="1" lang="ko-KR" altLang="en-US" dirty="0" err="1"/>
              <a:t>운영환경</a:t>
            </a:r>
            <a:r>
              <a:rPr kumimoji="1" lang="ko-KR" altLang="en-US" dirty="0"/>
              <a:t> 확보</a:t>
            </a:r>
            <a:endParaRPr kumimoji="1" lang="en-US" altLang="ko-KR" dirty="0"/>
          </a:p>
          <a:p>
            <a:pPr lvl="1"/>
            <a:r>
              <a:rPr kumimoji="1" lang="ko-KR" altLang="en-US" b="1" dirty="0"/>
              <a:t>주요 기술 후보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latin typeface="+mn-ea"/>
              </a:rPr>
              <a:t>Prometheus, Grafana, </a:t>
            </a:r>
            <a:r>
              <a:rPr kumimoji="1" lang="en-US" altLang="ko-KR" dirty="0" err="1">
                <a:latin typeface="+mn-ea"/>
              </a:rPr>
              <a:t>NodeExporter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InfluxDB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statsD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Telegraf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등 </a:t>
            </a:r>
            <a:r>
              <a:rPr kumimoji="1" lang="en-US" altLang="ko-KR" dirty="0">
                <a:latin typeface="+mn-ea"/>
              </a:rPr>
              <a:t>+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 err="1">
                <a:latin typeface="+mn-ea"/>
              </a:rPr>
              <a:t>AsIs</a:t>
            </a:r>
            <a:r>
              <a:rPr kumimoji="1" lang="en-US" altLang="ko-KR" dirty="0">
                <a:latin typeface="+mn-ea"/>
              </a:rPr>
              <a:t> Oasis Cloud</a:t>
            </a:r>
            <a:r>
              <a:rPr kumimoji="1" lang="ko-KR" altLang="en-US" dirty="0">
                <a:latin typeface="+mn-ea"/>
              </a:rPr>
              <a:t> 솔루션 및 서비스</a:t>
            </a:r>
            <a:endParaRPr kumimoji="1" lang="ko-KR" altLang="en-US" dirty="0"/>
          </a:p>
          <a:p>
            <a:pPr lvl="1"/>
            <a:endParaRPr kumimoji="1" lang="ko-KR" altLang="en-US" dirty="0"/>
          </a:p>
          <a:p>
            <a:pPr lvl="1"/>
            <a:endParaRPr kumimoji="1"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544EB11-CE03-DC43-8EFE-4417F6AC66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4343" y="5330770"/>
            <a:ext cx="407789" cy="407789"/>
          </a:xfrm>
          <a:prstGeom prst="rect">
            <a:avLst/>
          </a:prstGeom>
        </p:spPr>
      </p:pic>
      <p:pic>
        <p:nvPicPr>
          <p:cNvPr id="30" name="Graphic 23">
            <a:extLst>
              <a:ext uri="{FF2B5EF4-FFF2-40B4-BE49-F238E27FC236}">
                <a16:creationId xmlns:a16="http://schemas.microsoft.com/office/drawing/2014/main" id="{E3DE3400-CD58-D34B-A806-3962C66A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97" y="5779576"/>
            <a:ext cx="409635" cy="40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6">
            <a:extLst>
              <a:ext uri="{FF2B5EF4-FFF2-40B4-BE49-F238E27FC236}">
                <a16:creationId xmlns:a16="http://schemas.microsoft.com/office/drawing/2014/main" id="{C5F1FA14-2078-7349-A0C2-FD637EDF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863" y="3708815"/>
            <a:ext cx="394720" cy="39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28">
            <a:extLst>
              <a:ext uri="{FF2B5EF4-FFF2-40B4-BE49-F238E27FC236}">
                <a16:creationId xmlns:a16="http://schemas.microsoft.com/office/drawing/2014/main" id="{66482757-F788-0845-893B-DB5177071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43" y="4870775"/>
            <a:ext cx="398585" cy="398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7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김재홍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Portal</a:t>
            </a:r>
            <a:endParaRPr kumimoji="1" lang="ko-KR" altLang="en-US" b="1" dirty="0">
              <a:solidFill>
                <a:srgbClr val="001ABE"/>
              </a:solidFill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917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Oasis Portal </a:t>
            </a:r>
            <a:r>
              <a:rPr kumimoji="1" lang="ko-KR" altLang="en-US" dirty="0">
                <a:solidFill>
                  <a:srgbClr val="001ABE"/>
                </a:solidFill>
              </a:rPr>
              <a:t>서버의 </a:t>
            </a:r>
            <a:r>
              <a:rPr kumimoji="1" lang="en-US" altLang="ko-KR" dirty="0">
                <a:solidFill>
                  <a:srgbClr val="001ABE"/>
                </a:solidFill>
              </a:rPr>
              <a:t>Host </a:t>
            </a:r>
            <a:r>
              <a:rPr kumimoji="1" lang="ko-KR" altLang="en-US" dirty="0">
                <a:solidFill>
                  <a:srgbClr val="001ABE"/>
                </a:solidFill>
              </a:rPr>
              <a:t>자원</a:t>
            </a:r>
            <a:r>
              <a:rPr kumimoji="1" lang="en-US" altLang="ko-KR" dirty="0">
                <a:solidFill>
                  <a:srgbClr val="001ABE"/>
                </a:solidFill>
              </a:rPr>
              <a:t>(CPU, </a:t>
            </a:r>
            <a:r>
              <a:rPr kumimoji="1" lang="ko-KR" altLang="en-US" dirty="0">
                <a:solidFill>
                  <a:srgbClr val="001ABE"/>
                </a:solidFill>
              </a:rPr>
              <a:t>메모리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디스크</a:t>
            </a:r>
            <a:r>
              <a:rPr kumimoji="1" lang="en-US" altLang="ko-KR" dirty="0">
                <a:solidFill>
                  <a:srgbClr val="001ABE"/>
                </a:solidFill>
              </a:rPr>
              <a:t>) </a:t>
            </a:r>
            <a:r>
              <a:rPr kumimoji="1" lang="ko-KR" altLang="en-US" dirty="0">
                <a:solidFill>
                  <a:srgbClr val="001ABE"/>
                </a:solidFill>
              </a:rPr>
              <a:t>모니터링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D519537-3343-4242-9B1E-5122FEA1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428" y="260351"/>
            <a:ext cx="623685" cy="623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E6B048-FAFB-CF49-A2B6-BA36450B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13" y="2011477"/>
            <a:ext cx="8382001" cy="32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7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 err="1">
                <a:solidFill>
                  <a:srgbClr val="001ABE"/>
                </a:solidFill>
              </a:rPr>
              <a:t>정성준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EMR</a:t>
            </a:r>
            <a:endParaRPr kumimoji="1" lang="ko-KR" altLang="en-US" b="1" dirty="0">
              <a:solidFill>
                <a:srgbClr val="001ABE"/>
              </a:solidFill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917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1" dirty="0">
                <a:solidFill>
                  <a:srgbClr val="001ABE"/>
                </a:solidFill>
              </a:rPr>
              <a:t>EMR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의 </a:t>
            </a:r>
            <a:r>
              <a:rPr kumimoji="1" lang="en-US" altLang="ko-KR" dirty="0">
                <a:solidFill>
                  <a:srgbClr val="001ABE"/>
                </a:solidFill>
              </a:rPr>
              <a:t>Primary Node </a:t>
            </a:r>
            <a:r>
              <a:rPr kumimoji="1" lang="ko-KR" altLang="en-US" dirty="0">
                <a:solidFill>
                  <a:srgbClr val="001ABE"/>
                </a:solidFill>
              </a:rPr>
              <a:t>에서 실행되는 </a:t>
            </a:r>
            <a:r>
              <a:rPr kumimoji="1" lang="en-US" altLang="ko-KR" dirty="0" err="1">
                <a:solidFill>
                  <a:srgbClr val="001ABE"/>
                </a:solidFill>
              </a:rPr>
              <a:t>NameNode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en-US" altLang="ko-KR" dirty="0" err="1">
                <a:solidFill>
                  <a:srgbClr val="001ABE"/>
                </a:solidFill>
              </a:rPr>
              <a:t>ResourceManager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en-US" altLang="ko-KR" dirty="0" err="1">
                <a:solidFill>
                  <a:srgbClr val="001ABE"/>
                </a:solidFill>
              </a:rPr>
              <a:t>WebUI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에 접속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en-US" altLang="ko-KR" b="1" dirty="0">
                <a:solidFill>
                  <a:srgbClr val="001ABE"/>
                </a:solidFill>
              </a:rPr>
              <a:t>parsing </a:t>
            </a:r>
            <a:r>
              <a:rPr kumimoji="1" lang="ko-KR" altLang="en-US" b="1" dirty="0">
                <a:solidFill>
                  <a:srgbClr val="001ABE"/>
                </a:solidFill>
              </a:rPr>
              <a:t>하여</a:t>
            </a:r>
            <a:r>
              <a:rPr kumimoji="1" lang="ko-KR" altLang="en-US" dirty="0">
                <a:solidFill>
                  <a:srgbClr val="001ABE"/>
                </a:solidFill>
              </a:rPr>
              <a:t> 모니터링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ko-KR" altLang="en-US" dirty="0">
                <a:solidFill>
                  <a:srgbClr val="001ABE"/>
                </a:solidFill>
              </a:rPr>
              <a:t>한 일 </a:t>
            </a:r>
            <a:r>
              <a:rPr kumimoji="1" lang="en-US" altLang="ko-KR" dirty="0">
                <a:solidFill>
                  <a:srgbClr val="001ABE"/>
                </a:solidFill>
              </a:rPr>
              <a:t>: EMR</a:t>
            </a:r>
            <a:r>
              <a:rPr kumimoji="1" lang="ko-KR" altLang="en-US" dirty="0">
                <a:solidFill>
                  <a:srgbClr val="001ABE"/>
                </a:solidFill>
              </a:rPr>
              <a:t>을 위한 </a:t>
            </a:r>
            <a:r>
              <a:rPr kumimoji="1" lang="en-US" altLang="ko-KR" dirty="0">
                <a:solidFill>
                  <a:srgbClr val="001ABE"/>
                </a:solidFill>
              </a:rPr>
              <a:t>Prometheus </a:t>
            </a:r>
            <a:r>
              <a:rPr kumimoji="1" lang="en-US" altLang="ko-KR" b="1" dirty="0">
                <a:solidFill>
                  <a:srgbClr val="001ABE"/>
                </a:solidFill>
              </a:rPr>
              <a:t>Metrics </a:t>
            </a:r>
            <a:r>
              <a:rPr kumimoji="1" lang="ko-KR" altLang="en-US" b="1" dirty="0">
                <a:solidFill>
                  <a:srgbClr val="001ABE"/>
                </a:solidFill>
              </a:rPr>
              <a:t>설계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en-US" altLang="ko-KR" b="1" dirty="0">
                <a:solidFill>
                  <a:srgbClr val="001ABE"/>
                </a:solidFill>
              </a:rPr>
              <a:t>EMR Exporter </a:t>
            </a:r>
            <a:r>
              <a:rPr kumimoji="1" lang="ko-KR" altLang="en-US" b="1" dirty="0">
                <a:solidFill>
                  <a:srgbClr val="001ABE"/>
                </a:solidFill>
              </a:rPr>
              <a:t>개발</a:t>
            </a:r>
            <a:r>
              <a:rPr kumimoji="1" lang="en-US" altLang="ko-KR" dirty="0">
                <a:solidFill>
                  <a:srgbClr val="001ABE"/>
                </a:solidFill>
              </a:rPr>
              <a:t>(Custom Web Crawling), </a:t>
            </a:r>
            <a:r>
              <a:rPr kumimoji="1" lang="ko-KR" altLang="en-US" dirty="0">
                <a:solidFill>
                  <a:srgbClr val="001ABE"/>
                </a:solidFill>
              </a:rPr>
              <a:t>대시보드 만들기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 err="1">
                <a:solidFill>
                  <a:srgbClr val="001ABE"/>
                </a:solidFill>
              </a:rPr>
              <a:t>NameNode</a:t>
            </a:r>
            <a:r>
              <a:rPr kumimoji="1" lang="en-US" altLang="ko-KR" dirty="0">
                <a:solidFill>
                  <a:srgbClr val="001ABE"/>
                </a:solidFill>
              </a:rPr>
              <a:t> : Core Node</a:t>
            </a:r>
            <a:r>
              <a:rPr kumimoji="1" lang="ko-KR" altLang="en-US" dirty="0">
                <a:solidFill>
                  <a:srgbClr val="001ABE"/>
                </a:solidFill>
              </a:rPr>
              <a:t>별 </a:t>
            </a:r>
            <a:r>
              <a:rPr kumimoji="1" lang="en-US" altLang="ko-KR" dirty="0">
                <a:solidFill>
                  <a:srgbClr val="001ABE"/>
                </a:solidFill>
              </a:rPr>
              <a:t>disk </a:t>
            </a:r>
            <a:r>
              <a:rPr kumimoji="1" lang="ko-KR" altLang="en-US" dirty="0">
                <a:solidFill>
                  <a:srgbClr val="001ABE"/>
                </a:solidFill>
              </a:rPr>
              <a:t>사용량</a:t>
            </a:r>
            <a:r>
              <a:rPr kumimoji="1" lang="en-US" altLang="ko-KR" dirty="0">
                <a:solidFill>
                  <a:srgbClr val="001ABE"/>
                </a:solidFill>
              </a:rPr>
              <a:t>, HDFS </a:t>
            </a:r>
            <a:r>
              <a:rPr kumimoji="1" lang="ko-KR" altLang="en-US" dirty="0">
                <a:solidFill>
                  <a:srgbClr val="001ABE"/>
                </a:solidFill>
              </a:rPr>
              <a:t>전체 사용량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 err="1">
                <a:solidFill>
                  <a:srgbClr val="001ABE"/>
                </a:solidFill>
              </a:rPr>
              <a:t>ResourceManager</a:t>
            </a:r>
            <a:r>
              <a:rPr kumimoji="1" lang="en-US" altLang="ko-KR" dirty="0">
                <a:solidFill>
                  <a:srgbClr val="001ABE"/>
                </a:solidFill>
              </a:rPr>
              <a:t> : Active Node, Apps running, Containers running, </a:t>
            </a:r>
            <a:r>
              <a:rPr kumimoji="1" lang="en-US" altLang="ko-KR" dirty="0" err="1">
                <a:solidFill>
                  <a:srgbClr val="001ABE"/>
                </a:solidFill>
              </a:rPr>
              <a:t>Vcore</a:t>
            </a:r>
            <a:r>
              <a:rPr kumimoji="1" lang="en-US" altLang="ko-KR" dirty="0">
                <a:solidFill>
                  <a:srgbClr val="001ABE"/>
                </a:solidFill>
              </a:rPr>
              <a:t> used, …</a:t>
            </a: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indent="-149225"/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하반기</a:t>
            </a:r>
            <a:r>
              <a:rPr kumimoji="1" lang="en-US" altLang="ko-KR" dirty="0">
                <a:solidFill>
                  <a:srgbClr val="001ABE"/>
                </a:solidFill>
              </a:rPr>
              <a:t>)</a:t>
            </a:r>
            <a:r>
              <a:rPr kumimoji="1" lang="ko-KR" altLang="en-US" dirty="0">
                <a:solidFill>
                  <a:srgbClr val="001ABE"/>
                </a:solidFill>
              </a:rPr>
              <a:t> 추가 모니터링 개발</a:t>
            </a:r>
            <a:r>
              <a:rPr kumimoji="1" lang="en-US" altLang="ko-KR" dirty="0">
                <a:solidFill>
                  <a:srgbClr val="001ABE"/>
                </a:solidFill>
              </a:rPr>
              <a:t>: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Node</a:t>
            </a:r>
            <a:r>
              <a:rPr kumimoji="1" lang="ko-KR" altLang="en-US" dirty="0">
                <a:solidFill>
                  <a:srgbClr val="001ABE"/>
                </a:solidFill>
              </a:rPr>
              <a:t>별 리소스 </a:t>
            </a:r>
            <a:r>
              <a:rPr kumimoji="1" lang="ko-KR" altLang="en-US" dirty="0" err="1">
                <a:solidFill>
                  <a:srgbClr val="001ABE"/>
                </a:solidFill>
              </a:rPr>
              <a:t>사용율</a:t>
            </a:r>
            <a:r>
              <a:rPr kumimoji="1" lang="en-US" altLang="ko-KR" dirty="0">
                <a:solidFill>
                  <a:srgbClr val="001ABE"/>
                </a:solidFill>
              </a:rPr>
              <a:t>, App </a:t>
            </a:r>
            <a:r>
              <a:rPr kumimoji="1" lang="ko-KR" altLang="en-US" dirty="0">
                <a:solidFill>
                  <a:srgbClr val="001ABE"/>
                </a:solidFill>
              </a:rPr>
              <a:t>별 진행 상황</a:t>
            </a:r>
            <a:r>
              <a:rPr kumimoji="1" lang="en-US" altLang="ko-KR" dirty="0">
                <a:solidFill>
                  <a:srgbClr val="001ABE"/>
                </a:solidFill>
              </a:rPr>
              <a:t>/</a:t>
            </a:r>
            <a:r>
              <a:rPr kumimoji="1" lang="ko-KR" altLang="en-US" dirty="0" err="1">
                <a:solidFill>
                  <a:srgbClr val="001ABE"/>
                </a:solidFill>
              </a:rPr>
              <a:t>수행시간</a:t>
            </a:r>
            <a:r>
              <a:rPr kumimoji="1" lang="ko-KR" altLang="en-US" dirty="0">
                <a:solidFill>
                  <a:srgbClr val="001ABE"/>
                </a:solidFill>
              </a:rPr>
              <a:t> 상세</a:t>
            </a:r>
            <a:endParaRPr kumimoji="1" lang="ko-Kore-KR" altLang="en-US">
              <a:solidFill>
                <a:srgbClr val="001ABE"/>
              </a:solidFill>
            </a:endParaRPr>
          </a:p>
          <a:p>
            <a:endParaRPr kumimoji="1" lang="ko-Kore-KR" altLang="en-US" b="1">
              <a:solidFill>
                <a:srgbClr val="001ABE"/>
              </a:solidFill>
            </a:endParaRPr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1B04EF0-F7F8-9A48-BC63-54973A9EC7D6}"/>
              </a:ext>
            </a:extLst>
          </p:cNvPr>
          <p:cNvSpPr/>
          <p:nvPr/>
        </p:nvSpPr>
        <p:spPr>
          <a:xfrm>
            <a:off x="6057615" y="3155695"/>
            <a:ext cx="1620163" cy="2400285"/>
          </a:xfrm>
          <a:prstGeom prst="roundRect">
            <a:avLst>
              <a:gd name="adj" fmla="val 462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57B896-0699-0C4F-A724-9ECE11344774}"/>
              </a:ext>
            </a:extLst>
          </p:cNvPr>
          <p:cNvSpPr txBox="1"/>
          <p:nvPr/>
        </p:nvSpPr>
        <p:spPr>
          <a:xfrm>
            <a:off x="6063418" y="5543022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-Dev(da1r3)/12.4.140.64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DC963E5C-614D-7341-BE82-B52D76AEE9AC}"/>
              </a:ext>
            </a:extLst>
          </p:cNvPr>
          <p:cNvSpPr/>
          <p:nvPr/>
        </p:nvSpPr>
        <p:spPr>
          <a:xfrm>
            <a:off x="5777653" y="2911863"/>
            <a:ext cx="1620163" cy="2400286"/>
          </a:xfrm>
          <a:prstGeom prst="roundRect">
            <a:avLst>
              <a:gd name="adj" fmla="val 462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A518F14-78A0-8A48-B4D2-21901866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211" y="3066997"/>
            <a:ext cx="476870" cy="47687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306FCB4-6977-8C44-A710-C37F2DDC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78" y="3083161"/>
            <a:ext cx="450873" cy="450873"/>
          </a:xfrm>
          <a:prstGeom prst="rect">
            <a:avLst/>
          </a:prstGeom>
        </p:spPr>
      </p:pic>
      <p:cxnSp>
        <p:nvCxnSpPr>
          <p:cNvPr id="52" name="직선 화살표 연결선 45">
            <a:extLst>
              <a:ext uri="{FF2B5EF4-FFF2-40B4-BE49-F238E27FC236}">
                <a16:creationId xmlns:a16="http://schemas.microsoft.com/office/drawing/2014/main" id="{55B42DAB-6FAE-CA46-B8EC-6824D654736F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rot="10800000" flipV="1">
            <a:off x="6526151" y="3305432"/>
            <a:ext cx="226060" cy="316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6CD52A35-F738-0F41-80B3-FE744959A9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45131" y="3093684"/>
            <a:ext cx="420686" cy="42068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7CF19C-765E-3F47-81EE-093C67D8F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6" y="3840021"/>
            <a:ext cx="450875" cy="53541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3177E91-BB64-E445-9A17-29105C34DB8A}"/>
              </a:ext>
            </a:extLst>
          </p:cNvPr>
          <p:cNvSpPr txBox="1"/>
          <p:nvPr/>
        </p:nvSpPr>
        <p:spPr>
          <a:xfrm>
            <a:off x="9050332" y="3096402"/>
            <a:ext cx="1031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>
                <a:solidFill>
                  <a:srgbClr val="0432FF"/>
                </a:solidFill>
              </a:rPr>
              <a:t>Monitor</a:t>
            </a:r>
          </a:p>
          <a:p>
            <a:r>
              <a:rPr kumimoji="1" lang="en-US" altLang="ko-KR" sz="1000" dirty="0">
                <a:solidFill>
                  <a:srgbClr val="0432FF"/>
                </a:solidFill>
              </a:rPr>
              <a:t>At Office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F5E045-52AE-B942-93A2-7C10EE9ACE1E}"/>
              </a:ext>
            </a:extLst>
          </p:cNvPr>
          <p:cNvSpPr txBox="1"/>
          <p:nvPr/>
        </p:nvSpPr>
        <p:spPr>
          <a:xfrm>
            <a:off x="9050332" y="3906441"/>
            <a:ext cx="10317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/>
              <a:t>DevOps</a:t>
            </a:r>
          </a:p>
        </p:txBody>
      </p:sp>
      <p:cxnSp>
        <p:nvCxnSpPr>
          <p:cNvPr id="58" name="직선 화살표 연결선 45">
            <a:extLst>
              <a:ext uri="{FF2B5EF4-FFF2-40B4-BE49-F238E27FC236}">
                <a16:creationId xmlns:a16="http://schemas.microsoft.com/office/drawing/2014/main" id="{6A88179F-F804-0A45-860E-7CBB6E969FE6}"/>
              </a:ext>
            </a:extLst>
          </p:cNvPr>
          <p:cNvCxnSpPr>
            <a:cxnSpLocks/>
            <a:stCxn id="53" idx="1"/>
            <a:endCxn id="47" idx="3"/>
          </p:cNvCxnSpPr>
          <p:nvPr/>
        </p:nvCxnSpPr>
        <p:spPr>
          <a:xfrm rot="10800000" flipV="1">
            <a:off x="7229081" y="3304026"/>
            <a:ext cx="1316050" cy="14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1AEAEA4-B006-5845-A30B-CE252EEDACF9}"/>
              </a:ext>
            </a:extLst>
          </p:cNvPr>
          <p:cNvSpPr txBox="1"/>
          <p:nvPr/>
        </p:nvSpPr>
        <p:spPr>
          <a:xfrm>
            <a:off x="5783456" y="5324948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-Ops(da1r2)/12.4.140.63</a:t>
            </a:r>
          </a:p>
        </p:txBody>
      </p:sp>
      <p:cxnSp>
        <p:nvCxnSpPr>
          <p:cNvPr id="61" name="직선 화살표 연결선 45">
            <a:extLst>
              <a:ext uri="{FF2B5EF4-FFF2-40B4-BE49-F238E27FC236}">
                <a16:creationId xmlns:a16="http://schemas.microsoft.com/office/drawing/2014/main" id="{5F805656-3125-0347-B530-8903AE0093E6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rot="10800000" flipV="1">
            <a:off x="7397816" y="4107728"/>
            <a:ext cx="1148330" cy="4278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77F44E17-95CE-274A-AD3F-59BC438D45BA}"/>
              </a:ext>
            </a:extLst>
          </p:cNvPr>
          <p:cNvCxnSpPr>
            <a:cxnSpLocks/>
          </p:cNvCxnSpPr>
          <p:nvPr/>
        </p:nvCxnSpPr>
        <p:spPr>
          <a:xfrm>
            <a:off x="4555966" y="2357139"/>
            <a:ext cx="0" cy="3198382"/>
          </a:xfrm>
          <a:prstGeom prst="line">
            <a:avLst/>
          </a:prstGeom>
          <a:ln w="76200">
            <a:solidFill>
              <a:schemeClr val="bg1">
                <a:lumMod val="65000"/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BF317874-3337-1649-A5A1-9F6374CBA463}"/>
              </a:ext>
            </a:extLst>
          </p:cNvPr>
          <p:cNvCxnSpPr>
            <a:cxnSpLocks/>
          </p:cNvCxnSpPr>
          <p:nvPr/>
        </p:nvCxnSpPr>
        <p:spPr>
          <a:xfrm>
            <a:off x="8014539" y="2344640"/>
            <a:ext cx="0" cy="2956639"/>
          </a:xfrm>
          <a:prstGeom prst="line">
            <a:avLst/>
          </a:prstGeom>
          <a:ln w="76200">
            <a:solidFill>
              <a:schemeClr val="bg1">
                <a:lumMod val="65000"/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92C71AA-62E9-2342-AF14-2C933CAA7370}"/>
              </a:ext>
            </a:extLst>
          </p:cNvPr>
          <p:cNvSpPr txBox="1"/>
          <p:nvPr/>
        </p:nvSpPr>
        <p:spPr>
          <a:xfrm>
            <a:off x="5021823" y="5081316"/>
            <a:ext cx="7152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Web Crawling Fetch</a:t>
            </a: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09F8A2C3-E498-524B-88AA-4784C5E27DD5}"/>
              </a:ext>
            </a:extLst>
          </p:cNvPr>
          <p:cNvSpPr/>
          <p:nvPr/>
        </p:nvSpPr>
        <p:spPr>
          <a:xfrm>
            <a:off x="1116894" y="2487851"/>
            <a:ext cx="2445142" cy="2975596"/>
          </a:xfrm>
          <a:prstGeom prst="roundRect">
            <a:avLst>
              <a:gd name="adj" fmla="val 4628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7111D09-AF48-304E-A10A-B77D59AEBA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r="18642"/>
          <a:stretch/>
        </p:blipFill>
        <p:spPr>
          <a:xfrm>
            <a:off x="1458568" y="3093684"/>
            <a:ext cx="1828800" cy="101404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E2BAA91-D2CB-2441-8C8D-6D1B8F6B1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68" y="4282251"/>
            <a:ext cx="1828800" cy="10027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2DC8007-02B3-8442-8A30-33F535B798B8}"/>
              </a:ext>
            </a:extLst>
          </p:cNvPr>
          <p:cNvSpPr txBox="1"/>
          <p:nvPr/>
        </p:nvSpPr>
        <p:spPr>
          <a:xfrm>
            <a:off x="1440596" y="2644116"/>
            <a:ext cx="187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EMR </a:t>
            </a:r>
            <a:r>
              <a:rPr lang="en-US" altLang="ko-KR" sz="1400" dirty="0"/>
              <a:t>Primary Node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8B1057-AE5B-9C4C-A8C2-1E44F34C0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5090" y="4534893"/>
            <a:ext cx="497423" cy="4974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22AE0B1-754D-E546-862C-2ADEADF1F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3146" y="4801563"/>
            <a:ext cx="272886" cy="272886"/>
          </a:xfrm>
          <a:prstGeom prst="rect">
            <a:avLst/>
          </a:prstGeom>
        </p:spPr>
      </p:pic>
      <p:cxnSp>
        <p:nvCxnSpPr>
          <p:cNvPr id="95" name="직선 화살표 연결선 45">
            <a:extLst>
              <a:ext uri="{FF2B5EF4-FFF2-40B4-BE49-F238E27FC236}">
                <a16:creationId xmlns:a16="http://schemas.microsoft.com/office/drawing/2014/main" id="{9C3FCF22-3B4E-C24C-8DBA-0309C9CD6981}"/>
              </a:ext>
            </a:extLst>
          </p:cNvPr>
          <p:cNvCxnSpPr>
            <a:cxnSpLocks/>
            <a:stCxn id="4" idx="1"/>
            <a:endCxn id="51" idx="3"/>
          </p:cNvCxnSpPr>
          <p:nvPr/>
        </p:nvCxnSpPr>
        <p:spPr>
          <a:xfrm rot="10800000">
            <a:off x="3287368" y="3600707"/>
            <a:ext cx="1797722" cy="1182899"/>
          </a:xfrm>
          <a:prstGeom prst="bentConnector3">
            <a:avLst>
              <a:gd name="adj1" fmla="val 50000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45">
            <a:extLst>
              <a:ext uri="{FF2B5EF4-FFF2-40B4-BE49-F238E27FC236}">
                <a16:creationId xmlns:a16="http://schemas.microsoft.com/office/drawing/2014/main" id="{081C8635-9186-1C4D-80FA-1174FC1594A1}"/>
              </a:ext>
            </a:extLst>
          </p:cNvPr>
          <p:cNvCxnSpPr>
            <a:cxnSpLocks/>
            <a:stCxn id="4" idx="1"/>
            <a:endCxn id="57" idx="3"/>
          </p:cNvCxnSpPr>
          <p:nvPr/>
        </p:nvCxnSpPr>
        <p:spPr>
          <a:xfrm rot="10800000">
            <a:off x="3287368" y="4783605"/>
            <a:ext cx="1797722" cy="12700"/>
          </a:xfrm>
          <a:prstGeom prst="bentConnector3">
            <a:avLst>
              <a:gd name="adj1" fmla="val 50000"/>
            </a:avLst>
          </a:prstGeom>
          <a:ln w="254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45">
            <a:extLst>
              <a:ext uri="{FF2B5EF4-FFF2-40B4-BE49-F238E27FC236}">
                <a16:creationId xmlns:a16="http://schemas.microsoft.com/office/drawing/2014/main" id="{402822BF-C288-E442-8B16-59399F27B2D7}"/>
              </a:ext>
            </a:extLst>
          </p:cNvPr>
          <p:cNvCxnSpPr>
            <a:cxnSpLocks/>
            <a:stCxn id="48" idx="1"/>
            <a:endCxn id="4" idx="0"/>
          </p:cNvCxnSpPr>
          <p:nvPr/>
        </p:nvCxnSpPr>
        <p:spPr>
          <a:xfrm rot="10800000" flipV="1">
            <a:off x="5333802" y="3308597"/>
            <a:ext cx="741476" cy="1226295"/>
          </a:xfrm>
          <a:prstGeom prst="bentConnector2">
            <a:avLst/>
          </a:prstGeom>
          <a:ln w="254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7BA6EF1D-0129-0040-AE8E-3D0E811BCF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4" y="2341097"/>
            <a:ext cx="2172198" cy="137063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BC207E9-4CF1-B84D-80B0-C3DDF8EBD0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609"/>
          <a:stretch/>
        </p:blipFill>
        <p:spPr>
          <a:xfrm>
            <a:off x="9448804" y="4302320"/>
            <a:ext cx="2172198" cy="125265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42845EA-6374-354E-B1B1-250E576B1ACB}"/>
              </a:ext>
            </a:extLst>
          </p:cNvPr>
          <p:cNvSpPr txBox="1"/>
          <p:nvPr/>
        </p:nvSpPr>
        <p:spPr>
          <a:xfrm>
            <a:off x="9448804" y="2109200"/>
            <a:ext cx="211930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EMR </a:t>
            </a:r>
            <a:r>
              <a:rPr kumimoji="1" lang="en-US" altLang="ko-KR" sz="1050" b="1" i="1" dirty="0" err="1">
                <a:solidFill>
                  <a:srgbClr val="0432FF"/>
                </a:solidFill>
                <a:latin typeface="+mn-ea"/>
              </a:rPr>
              <a:t>Promethues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BDD3378-3581-1F40-98FF-37AF694B600E}"/>
              </a:ext>
            </a:extLst>
          </p:cNvPr>
          <p:cNvSpPr txBox="1"/>
          <p:nvPr/>
        </p:nvSpPr>
        <p:spPr>
          <a:xfrm>
            <a:off x="9455734" y="4079883"/>
            <a:ext cx="183682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EMR Grafana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D0EC87F-0B1E-DB42-B182-00206511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297" y="2108033"/>
            <a:ext cx="372288" cy="37228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0B758CEB-23B2-FA46-8756-5392015D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107" y="4063934"/>
            <a:ext cx="393754" cy="3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3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 err="1">
                <a:solidFill>
                  <a:srgbClr val="001ABE"/>
                </a:solidFill>
              </a:rPr>
              <a:t>정성준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EMR</a:t>
            </a:r>
            <a:endParaRPr kumimoji="1" lang="ko-KR" altLang="en-US" b="1" dirty="0">
              <a:solidFill>
                <a:srgbClr val="001ABE"/>
              </a:solidFill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917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rgbClr val="0432FF"/>
                </a:solidFill>
              </a:rPr>
              <a:t>(</a:t>
            </a:r>
            <a:r>
              <a:rPr kumimoji="1" lang="ko-KR" altLang="en-US" dirty="0">
                <a:solidFill>
                  <a:srgbClr val="0432FF"/>
                </a:solidFill>
              </a:rPr>
              <a:t>더 알게 된 점</a:t>
            </a:r>
            <a:r>
              <a:rPr kumimoji="1" lang="en-US" altLang="ko-KR" dirty="0">
                <a:solidFill>
                  <a:srgbClr val="0432FF"/>
                </a:solidFill>
              </a:rPr>
              <a:t>)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EMR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432FF"/>
                </a:solidFill>
              </a:rPr>
              <a:t>Node</a:t>
            </a:r>
            <a:r>
              <a:rPr kumimoji="1" lang="ko-KR" altLang="en-US" dirty="0">
                <a:solidFill>
                  <a:srgbClr val="0432FF"/>
                </a:solidFill>
              </a:rPr>
              <a:t>별 </a:t>
            </a:r>
            <a:r>
              <a:rPr kumimoji="1" lang="en-US" altLang="ko-KR" dirty="0">
                <a:solidFill>
                  <a:srgbClr val="0432FF"/>
                </a:solidFill>
              </a:rPr>
              <a:t>Disk </a:t>
            </a:r>
            <a:r>
              <a:rPr kumimoji="1" lang="ko-KR" altLang="en-US" dirty="0">
                <a:solidFill>
                  <a:srgbClr val="0432FF"/>
                </a:solidFill>
              </a:rPr>
              <a:t>사용량을 세분화해서 보니 특이한 패턴이 보인다</a:t>
            </a:r>
            <a:r>
              <a:rPr kumimoji="1" lang="en-US" altLang="ko-KR" dirty="0">
                <a:solidFill>
                  <a:srgbClr val="0432FF"/>
                </a:solidFill>
              </a:rPr>
              <a:t> </a:t>
            </a:r>
            <a:r>
              <a:rPr kumimoji="1" lang="en-US" altLang="ko-KR" dirty="0">
                <a:solidFill>
                  <a:srgbClr val="0432FF"/>
                </a:solidFill>
                <a:sym typeface="Wingdings" panose="05000000000000000000" pitchFamily="2" charset="2"/>
              </a:rPr>
              <a:t> </a:t>
            </a:r>
            <a:r>
              <a:rPr kumimoji="1" lang="ko-KR" altLang="en-US" dirty="0">
                <a:solidFill>
                  <a:srgbClr val="0432FF"/>
                </a:solidFill>
                <a:sym typeface="Wingdings" panose="05000000000000000000" pitchFamily="2" charset="2"/>
              </a:rPr>
              <a:t>더 파보자</a:t>
            </a:r>
            <a:r>
              <a:rPr kumimoji="1" lang="en-US" altLang="ko-KR" dirty="0">
                <a:solidFill>
                  <a:srgbClr val="0432FF"/>
                </a:solidFill>
                <a:sym typeface="Wingdings" panose="05000000000000000000" pitchFamily="2" charset="2"/>
              </a:rPr>
              <a:t>.</a:t>
            </a:r>
            <a:endParaRPr lang="ko-KR" altLang="en-US" dirty="0"/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B44ED08-5D2E-D84E-A142-3D32CA2A8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08" r="42120" b="19979"/>
          <a:stretch/>
        </p:blipFill>
        <p:spPr>
          <a:xfrm>
            <a:off x="2052887" y="1768521"/>
            <a:ext cx="7377112" cy="46386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DD5CA8-455D-7A4E-9C88-E481AB537A4D}"/>
              </a:ext>
            </a:extLst>
          </p:cNvPr>
          <p:cNvSpPr txBox="1"/>
          <p:nvPr/>
        </p:nvSpPr>
        <p:spPr>
          <a:xfrm>
            <a:off x="4792596" y="1915464"/>
            <a:ext cx="5117555" cy="723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+mn-ea"/>
              </a:rPr>
              <a:t>Disk </a:t>
            </a:r>
            <a:r>
              <a:rPr lang="ko-KR" altLang="en-US" sz="1200" dirty="0">
                <a:latin typeface="+mn-ea"/>
              </a:rPr>
              <a:t>사용량을 </a:t>
            </a:r>
            <a:r>
              <a:rPr lang="en-US" altLang="ko-KR" sz="1200" dirty="0">
                <a:latin typeface="+mn-ea"/>
              </a:rPr>
              <a:t>Node</a:t>
            </a:r>
            <a:r>
              <a:rPr lang="ko-KR" altLang="en-US" sz="1200" dirty="0">
                <a:latin typeface="+mn-ea"/>
              </a:rPr>
              <a:t>별</a:t>
            </a:r>
            <a:r>
              <a:rPr lang="en-US" altLang="ko-KR" sz="1200" dirty="0">
                <a:latin typeface="+mn-ea"/>
              </a:rPr>
              <a:t>, &lt;DFS/ </a:t>
            </a:r>
            <a:r>
              <a:rPr lang="en-US" altLang="ko-KR" sz="1200" dirty="0" err="1">
                <a:latin typeface="+mn-ea"/>
              </a:rPr>
              <a:t>NonDFS</a:t>
            </a:r>
            <a:r>
              <a:rPr lang="en-US" altLang="ko-KR" sz="1200" dirty="0">
                <a:latin typeface="+mn-ea"/>
              </a:rPr>
              <a:t>&gt; </a:t>
            </a:r>
            <a:r>
              <a:rPr lang="ko-KR" altLang="en-US" sz="1200" dirty="0">
                <a:latin typeface="+mn-ea"/>
              </a:rPr>
              <a:t>등 세분화 하여 패턴 모니터링</a:t>
            </a:r>
            <a:endParaRPr lang="en-US" altLang="ko-KR" sz="1200" dirty="0">
              <a:latin typeface="+mn-ea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Disk </a:t>
            </a:r>
            <a:r>
              <a:rPr lang="ko-KR" altLang="en-US" sz="1200" dirty="0">
                <a:latin typeface="+mn-ea"/>
              </a:rPr>
              <a:t>사용량 </a:t>
            </a:r>
            <a:r>
              <a:rPr lang="en-US" altLang="ko-KR" sz="1200" dirty="0">
                <a:latin typeface="+mn-ea"/>
              </a:rPr>
              <a:t>90% </a:t>
            </a:r>
            <a:r>
              <a:rPr lang="ko-KR" altLang="en-US" sz="1200" dirty="0">
                <a:latin typeface="+mn-ea"/>
              </a:rPr>
              <a:t>이상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지속되면 </a:t>
            </a:r>
            <a:r>
              <a:rPr lang="en-US" altLang="ko-KR" sz="1200" dirty="0">
                <a:latin typeface="+mn-ea"/>
              </a:rPr>
              <a:t>Node </a:t>
            </a:r>
            <a:r>
              <a:rPr lang="ko-KR" altLang="en-US" sz="1200" dirty="0">
                <a:latin typeface="+mn-ea"/>
              </a:rPr>
              <a:t>를 </a:t>
            </a:r>
            <a:r>
              <a:rPr lang="en-US" altLang="ko-KR" sz="1200" dirty="0">
                <a:latin typeface="+mn-ea"/>
              </a:rPr>
              <a:t>kill </a:t>
            </a:r>
            <a:r>
              <a:rPr lang="ko-KR" altLang="en-US" sz="1200" dirty="0">
                <a:latin typeface="+mn-ea"/>
              </a:rPr>
              <a:t>시킴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오전 </a:t>
            </a:r>
            <a:r>
              <a:rPr lang="en-US" altLang="ko-KR" sz="1200" dirty="0">
                <a:latin typeface="+mn-ea"/>
              </a:rPr>
              <a:t>7:30~9:30 </a:t>
            </a:r>
            <a:r>
              <a:rPr lang="ko-KR" altLang="en-US" sz="1200" dirty="0">
                <a:latin typeface="+mn-ea"/>
              </a:rPr>
              <a:t>에 </a:t>
            </a:r>
            <a:r>
              <a:rPr lang="en-US" altLang="ko-KR" sz="1200" dirty="0" err="1">
                <a:latin typeface="+mn-ea"/>
              </a:rPr>
              <a:t>NonDFS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사용량이 올라가는 이유는</a:t>
            </a:r>
            <a:r>
              <a:rPr lang="en-US" altLang="ko-KR" sz="1200" dirty="0">
                <a:latin typeface="+mn-ea"/>
              </a:rPr>
              <a:t>?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3B5BAB-E175-F349-A1A9-43B7719FEA37}"/>
              </a:ext>
            </a:extLst>
          </p:cNvPr>
          <p:cNvSpPr txBox="1"/>
          <p:nvPr/>
        </p:nvSpPr>
        <p:spPr>
          <a:xfrm>
            <a:off x="6744943" y="4524462"/>
            <a:ext cx="3039615" cy="538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+mn-ea"/>
              </a:rPr>
              <a:t>Disk </a:t>
            </a:r>
            <a:r>
              <a:rPr lang="ko-KR" altLang="en-US" sz="1200" dirty="0">
                <a:latin typeface="+mn-ea"/>
              </a:rPr>
              <a:t>사용률 </a:t>
            </a:r>
            <a:r>
              <a:rPr lang="en-US" altLang="ko-KR" sz="1200" dirty="0">
                <a:latin typeface="+mn-ea"/>
              </a:rPr>
              <a:t>90%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증설 필요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그런데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개 노드만 사용률이 증가한다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?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156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김지연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Athena</a:t>
            </a:r>
            <a:endParaRPr kumimoji="1" lang="ko-KR" altLang="en-US" b="1" dirty="0">
              <a:solidFill>
                <a:srgbClr val="001ABE"/>
              </a:solidFill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917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rgbClr val="001ABE"/>
                </a:solidFill>
              </a:rPr>
              <a:t>AWS CloudWatch </a:t>
            </a:r>
            <a:r>
              <a:rPr kumimoji="1" lang="ko-KR" altLang="en-US" dirty="0">
                <a:solidFill>
                  <a:srgbClr val="001ABE"/>
                </a:solidFill>
              </a:rPr>
              <a:t>내 </a:t>
            </a:r>
            <a:r>
              <a:rPr kumimoji="1" lang="en-US" altLang="ko-KR" dirty="0">
                <a:solidFill>
                  <a:srgbClr val="001ABE"/>
                </a:solidFill>
              </a:rPr>
              <a:t>Athena, S3 </a:t>
            </a:r>
            <a:r>
              <a:rPr kumimoji="1" lang="ko-KR" altLang="en-US" dirty="0">
                <a:solidFill>
                  <a:srgbClr val="001ABE"/>
                </a:solidFill>
              </a:rPr>
              <a:t>주요 </a:t>
            </a:r>
            <a:r>
              <a:rPr kumimoji="1" lang="en-US" altLang="ko-KR" dirty="0">
                <a:solidFill>
                  <a:srgbClr val="001ABE"/>
                </a:solidFill>
              </a:rPr>
              <a:t>Metric</a:t>
            </a:r>
            <a:r>
              <a:rPr kumimoji="1" lang="ko-KR" altLang="en-US" dirty="0">
                <a:solidFill>
                  <a:srgbClr val="001ABE"/>
                </a:solidFill>
              </a:rPr>
              <a:t>을 표준화된 </a:t>
            </a:r>
            <a:r>
              <a:rPr kumimoji="1" lang="en-US" altLang="ko-KR" dirty="0">
                <a:solidFill>
                  <a:srgbClr val="001ABE"/>
                </a:solidFill>
              </a:rPr>
              <a:t>Prometheus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Exporter</a:t>
            </a:r>
            <a:r>
              <a:rPr kumimoji="1" lang="ko-KR" altLang="en-US" dirty="0" err="1">
                <a:solidFill>
                  <a:srgbClr val="001ABE"/>
                </a:solidFill>
              </a:rPr>
              <a:t>를</a:t>
            </a:r>
            <a:r>
              <a:rPr kumimoji="1" lang="ko-KR" altLang="en-US" dirty="0">
                <a:solidFill>
                  <a:srgbClr val="001ABE"/>
                </a:solidFill>
              </a:rPr>
              <a:t> 통해 수집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및 모니터링 구성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Athena: </a:t>
            </a:r>
            <a:r>
              <a:rPr kumimoji="1" lang="ko-KR" altLang="en-US" dirty="0" err="1">
                <a:solidFill>
                  <a:srgbClr val="001ABE"/>
                </a:solidFill>
              </a:rPr>
              <a:t>사용자별</a:t>
            </a:r>
            <a:r>
              <a:rPr kumimoji="1" lang="ko-KR" altLang="en-US" dirty="0">
                <a:solidFill>
                  <a:srgbClr val="001ABE"/>
                </a:solidFill>
              </a:rPr>
              <a:t> 쿼리 사용량</a:t>
            </a:r>
            <a:r>
              <a:rPr kumimoji="1" lang="en-US" altLang="ko-KR" dirty="0">
                <a:solidFill>
                  <a:srgbClr val="001ABE"/>
                </a:solidFill>
              </a:rPr>
              <a:t>, Pending</a:t>
            </a:r>
            <a:r>
              <a:rPr kumimoji="1" lang="ko-KR" altLang="en-US" dirty="0">
                <a:solidFill>
                  <a:srgbClr val="001ABE"/>
                </a:solidFill>
              </a:rPr>
              <a:t>된 쿼리 상태 등 수집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감시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S3: </a:t>
            </a:r>
            <a:r>
              <a:rPr kumimoji="1" lang="ko-KR" altLang="en-US" dirty="0" err="1">
                <a:solidFill>
                  <a:srgbClr val="001ABE"/>
                </a:solidFill>
              </a:rPr>
              <a:t>버킷</a:t>
            </a:r>
            <a:r>
              <a:rPr kumimoji="1" lang="ko-KR" altLang="en-US" dirty="0">
                <a:solidFill>
                  <a:srgbClr val="001ABE"/>
                </a:solidFill>
              </a:rPr>
              <a:t> 내 </a:t>
            </a:r>
            <a:r>
              <a:rPr kumimoji="1" lang="en-US" altLang="ko-KR" dirty="0">
                <a:solidFill>
                  <a:srgbClr val="001ABE"/>
                </a:solidFill>
              </a:rPr>
              <a:t>Object </a:t>
            </a:r>
            <a:r>
              <a:rPr kumimoji="1" lang="ko-KR" altLang="en-US" dirty="0">
                <a:solidFill>
                  <a:srgbClr val="001ABE"/>
                </a:solidFill>
              </a:rPr>
              <a:t>수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전체 용량 등 수집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감시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marL="168275" lvl="1" indent="0">
              <a:buNone/>
            </a:pP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하반기</a:t>
            </a:r>
            <a:r>
              <a:rPr kumimoji="1" lang="en-US" altLang="ko-KR" dirty="0">
                <a:solidFill>
                  <a:srgbClr val="001ABE"/>
                </a:solidFill>
              </a:rPr>
              <a:t>) Prometheus</a:t>
            </a:r>
            <a:r>
              <a:rPr kumimoji="1" lang="ko-KR" altLang="en-US" dirty="0" err="1">
                <a:solidFill>
                  <a:srgbClr val="001ABE"/>
                </a:solidFill>
              </a:rPr>
              <a:t>를</a:t>
            </a:r>
            <a:r>
              <a:rPr kumimoji="1" lang="ko-KR" altLang="en-US" dirty="0">
                <a:solidFill>
                  <a:srgbClr val="001ABE"/>
                </a:solidFill>
              </a:rPr>
              <a:t> 통해 수집한 </a:t>
            </a:r>
            <a:r>
              <a:rPr kumimoji="1" lang="en-US" altLang="ko-KR" dirty="0">
                <a:solidFill>
                  <a:srgbClr val="001ABE"/>
                </a:solidFill>
              </a:rPr>
              <a:t>Metric</a:t>
            </a:r>
            <a:r>
              <a:rPr kumimoji="1" lang="ko-KR" altLang="en-US" dirty="0" err="1">
                <a:solidFill>
                  <a:srgbClr val="001ABE"/>
                </a:solidFill>
              </a:rPr>
              <a:t>를</a:t>
            </a:r>
            <a:r>
              <a:rPr kumimoji="1" lang="ko-KR" altLang="en-US" dirty="0">
                <a:solidFill>
                  <a:srgbClr val="001ABE"/>
                </a:solidFill>
              </a:rPr>
              <a:t> 통해 </a:t>
            </a:r>
            <a:r>
              <a:rPr kumimoji="1" lang="en-US" altLang="ko-KR" dirty="0">
                <a:solidFill>
                  <a:srgbClr val="001ABE"/>
                </a:solidFill>
              </a:rPr>
              <a:t>Grafana</a:t>
            </a:r>
            <a:r>
              <a:rPr kumimoji="1" lang="ko-KR" altLang="en-US" dirty="0">
                <a:solidFill>
                  <a:srgbClr val="001ABE"/>
                </a:solidFill>
              </a:rPr>
              <a:t>에서 </a:t>
            </a:r>
            <a:r>
              <a:rPr kumimoji="1" lang="en-US" altLang="ko-KR" dirty="0">
                <a:solidFill>
                  <a:srgbClr val="001ABE"/>
                </a:solidFill>
              </a:rPr>
              <a:t>Athena </a:t>
            </a:r>
            <a:r>
              <a:rPr kumimoji="1" lang="ko-KR" altLang="en-US" dirty="0" err="1">
                <a:solidFill>
                  <a:srgbClr val="001ABE"/>
                </a:solidFill>
              </a:rPr>
              <a:t>사용자별</a:t>
            </a:r>
            <a:r>
              <a:rPr kumimoji="1" lang="ko-KR" altLang="en-US" dirty="0">
                <a:solidFill>
                  <a:srgbClr val="001ABE"/>
                </a:solidFill>
              </a:rPr>
              <a:t> 쿼리 이용률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 err="1">
                <a:solidFill>
                  <a:srgbClr val="001ABE"/>
                </a:solidFill>
              </a:rPr>
              <a:t>과금</a:t>
            </a:r>
            <a:r>
              <a:rPr kumimoji="1" lang="ko-KR" altLang="en-US" dirty="0">
                <a:solidFill>
                  <a:srgbClr val="001ABE"/>
                </a:solidFill>
              </a:rPr>
              <a:t> 및 </a:t>
            </a:r>
            <a:r>
              <a:rPr kumimoji="1" lang="en-US" altLang="ko-KR" dirty="0">
                <a:solidFill>
                  <a:srgbClr val="001ABE"/>
                </a:solidFill>
              </a:rPr>
              <a:t>S3 </a:t>
            </a:r>
            <a:r>
              <a:rPr kumimoji="1" lang="ko-KR" altLang="en-US" dirty="0">
                <a:solidFill>
                  <a:srgbClr val="001ABE"/>
                </a:solidFill>
              </a:rPr>
              <a:t>용량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및 요금 추이 등 시각화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endParaRPr kumimoji="1" lang="ko-Kore-KR" altLang="en-US" b="1">
              <a:solidFill>
                <a:srgbClr val="001ABE"/>
              </a:solidFill>
            </a:endParaRPr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1B04EF0-F7F8-9A48-BC63-54973A9EC7D6}"/>
              </a:ext>
            </a:extLst>
          </p:cNvPr>
          <p:cNvSpPr/>
          <p:nvPr/>
        </p:nvSpPr>
        <p:spPr>
          <a:xfrm>
            <a:off x="6057615" y="3155695"/>
            <a:ext cx="1620163" cy="2400285"/>
          </a:xfrm>
          <a:prstGeom prst="roundRect">
            <a:avLst>
              <a:gd name="adj" fmla="val 462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57B896-0699-0C4F-A724-9ECE11344774}"/>
              </a:ext>
            </a:extLst>
          </p:cNvPr>
          <p:cNvSpPr txBox="1"/>
          <p:nvPr/>
        </p:nvSpPr>
        <p:spPr>
          <a:xfrm>
            <a:off x="6063418" y="5543022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-Dev(da1r3)/12.4.140.64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DC963E5C-614D-7341-BE82-B52D76AEE9AC}"/>
              </a:ext>
            </a:extLst>
          </p:cNvPr>
          <p:cNvSpPr/>
          <p:nvPr/>
        </p:nvSpPr>
        <p:spPr>
          <a:xfrm>
            <a:off x="5777653" y="2911863"/>
            <a:ext cx="1620163" cy="2400286"/>
          </a:xfrm>
          <a:prstGeom prst="roundRect">
            <a:avLst>
              <a:gd name="adj" fmla="val 462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A518F14-78A0-8A48-B4D2-21901866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211" y="3066997"/>
            <a:ext cx="476870" cy="47687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306FCB4-6977-8C44-A710-C37F2DDC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78" y="3083161"/>
            <a:ext cx="450873" cy="45087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E6B8660-29A3-FE43-BCBF-7FD08236D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932" y="3906442"/>
            <a:ext cx="450874" cy="450874"/>
          </a:xfrm>
          <a:prstGeom prst="rect">
            <a:avLst/>
          </a:prstGeom>
        </p:spPr>
      </p:pic>
      <p:cxnSp>
        <p:nvCxnSpPr>
          <p:cNvPr id="50" name="직선 화살표 연결선 45">
            <a:extLst>
              <a:ext uri="{FF2B5EF4-FFF2-40B4-BE49-F238E27FC236}">
                <a16:creationId xmlns:a16="http://schemas.microsoft.com/office/drawing/2014/main" id="{347B2507-63B1-694C-839C-0506E2C3536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rot="16200000" flipH="1">
            <a:off x="6809720" y="3724792"/>
            <a:ext cx="362575" cy="723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45">
            <a:extLst>
              <a:ext uri="{FF2B5EF4-FFF2-40B4-BE49-F238E27FC236}">
                <a16:creationId xmlns:a16="http://schemas.microsoft.com/office/drawing/2014/main" id="{55B42DAB-6FAE-CA46-B8EC-6824D654736F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rot="10800000" flipV="1">
            <a:off x="6526151" y="3305432"/>
            <a:ext cx="226060" cy="316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6CD52A35-F738-0F41-80B3-FE744959A9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45131" y="3093684"/>
            <a:ext cx="420686" cy="42068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7CF19C-765E-3F47-81EE-093C67D8F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146" y="3840021"/>
            <a:ext cx="450875" cy="53541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3177E91-BB64-E445-9A17-29105C34DB8A}"/>
              </a:ext>
            </a:extLst>
          </p:cNvPr>
          <p:cNvSpPr txBox="1"/>
          <p:nvPr/>
        </p:nvSpPr>
        <p:spPr>
          <a:xfrm>
            <a:off x="9050332" y="3096402"/>
            <a:ext cx="1031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>
                <a:solidFill>
                  <a:srgbClr val="0432FF"/>
                </a:solidFill>
              </a:rPr>
              <a:t>Monitor</a:t>
            </a:r>
          </a:p>
          <a:p>
            <a:r>
              <a:rPr kumimoji="1" lang="en-US" altLang="ko-KR" sz="1000" dirty="0">
                <a:solidFill>
                  <a:srgbClr val="0432FF"/>
                </a:solidFill>
              </a:rPr>
              <a:t>At Office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F5E045-52AE-B942-93A2-7C10EE9ACE1E}"/>
              </a:ext>
            </a:extLst>
          </p:cNvPr>
          <p:cNvSpPr txBox="1"/>
          <p:nvPr/>
        </p:nvSpPr>
        <p:spPr>
          <a:xfrm>
            <a:off x="9050332" y="3906441"/>
            <a:ext cx="10317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/>
              <a:t>DevOps</a:t>
            </a:r>
          </a:p>
        </p:txBody>
      </p:sp>
      <p:cxnSp>
        <p:nvCxnSpPr>
          <p:cNvPr id="58" name="직선 화살표 연결선 45">
            <a:extLst>
              <a:ext uri="{FF2B5EF4-FFF2-40B4-BE49-F238E27FC236}">
                <a16:creationId xmlns:a16="http://schemas.microsoft.com/office/drawing/2014/main" id="{6A88179F-F804-0A45-860E-7CBB6E969FE6}"/>
              </a:ext>
            </a:extLst>
          </p:cNvPr>
          <p:cNvCxnSpPr>
            <a:cxnSpLocks/>
            <a:stCxn id="53" idx="1"/>
            <a:endCxn id="47" idx="3"/>
          </p:cNvCxnSpPr>
          <p:nvPr/>
        </p:nvCxnSpPr>
        <p:spPr>
          <a:xfrm rot="10800000" flipV="1">
            <a:off x="7229081" y="3304026"/>
            <a:ext cx="1316050" cy="14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1AEAEA4-B006-5845-A30B-CE252EEDACF9}"/>
              </a:ext>
            </a:extLst>
          </p:cNvPr>
          <p:cNvSpPr txBox="1"/>
          <p:nvPr/>
        </p:nvSpPr>
        <p:spPr>
          <a:xfrm>
            <a:off x="5783456" y="5324948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-Ops(da1r2)/12.4.140.63</a:t>
            </a:r>
          </a:p>
        </p:txBody>
      </p:sp>
      <p:cxnSp>
        <p:nvCxnSpPr>
          <p:cNvPr id="61" name="직선 화살표 연결선 45">
            <a:extLst>
              <a:ext uri="{FF2B5EF4-FFF2-40B4-BE49-F238E27FC236}">
                <a16:creationId xmlns:a16="http://schemas.microsoft.com/office/drawing/2014/main" id="{5F805656-3125-0347-B530-8903AE0093E6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rot="10800000" flipV="1">
            <a:off x="7397816" y="4107728"/>
            <a:ext cx="1148330" cy="4278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BF317874-3337-1649-A5A1-9F6374CBA463}"/>
              </a:ext>
            </a:extLst>
          </p:cNvPr>
          <p:cNvCxnSpPr>
            <a:cxnSpLocks/>
          </p:cNvCxnSpPr>
          <p:nvPr/>
        </p:nvCxnSpPr>
        <p:spPr>
          <a:xfrm>
            <a:off x="8014539" y="2344640"/>
            <a:ext cx="0" cy="2956639"/>
          </a:xfrm>
          <a:prstGeom prst="line">
            <a:avLst/>
          </a:prstGeom>
          <a:ln w="76200">
            <a:solidFill>
              <a:schemeClr val="bg1">
                <a:lumMod val="65000"/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45">
            <a:extLst>
              <a:ext uri="{FF2B5EF4-FFF2-40B4-BE49-F238E27FC236}">
                <a16:creationId xmlns:a16="http://schemas.microsoft.com/office/drawing/2014/main" id="{9DAAE820-AEC0-6645-B31C-FD6462D042DC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746471" y="4357316"/>
            <a:ext cx="1244898" cy="469057"/>
          </a:xfrm>
          <a:prstGeom prst="bentConnector2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BA520607-F0BE-CD4E-ABDD-187318ED754C}"/>
              </a:ext>
            </a:extLst>
          </p:cNvPr>
          <p:cNvSpPr/>
          <p:nvPr/>
        </p:nvSpPr>
        <p:spPr>
          <a:xfrm>
            <a:off x="1684232" y="2979976"/>
            <a:ext cx="1815482" cy="1205822"/>
          </a:xfrm>
          <a:prstGeom prst="roundRect">
            <a:avLst>
              <a:gd name="adj" fmla="val 462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059FC4D-66C3-5848-AC66-DA88DEB78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410" y="3607061"/>
            <a:ext cx="450873" cy="45087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846C078-2AA1-A340-B42A-1107DF200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1403" y="3612584"/>
            <a:ext cx="431525" cy="43152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F9BA321-ABE4-2246-8C2F-04E46F375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0725" y="3089615"/>
            <a:ext cx="423768" cy="42376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6965063-4FA2-C340-9156-CA4F3BFB6B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5130" y="3074212"/>
            <a:ext cx="458311" cy="458311"/>
          </a:xfrm>
          <a:prstGeom prst="rect">
            <a:avLst/>
          </a:prstGeom>
        </p:spPr>
      </p:pic>
      <p:pic>
        <p:nvPicPr>
          <p:cNvPr id="65" name="Graphic 6">
            <a:extLst>
              <a:ext uri="{FF2B5EF4-FFF2-40B4-BE49-F238E27FC236}">
                <a16:creationId xmlns:a16="http://schemas.microsoft.com/office/drawing/2014/main" id="{E2021F09-FEBA-BD47-B0EF-99ABBE90C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25" y="3612583"/>
            <a:ext cx="438021" cy="43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직선 화살표 연결선 45">
            <a:extLst>
              <a:ext uri="{FF2B5EF4-FFF2-40B4-BE49-F238E27FC236}">
                <a16:creationId xmlns:a16="http://schemas.microsoft.com/office/drawing/2014/main" id="{B5D5599D-EA98-9145-AC38-51F9C991626E}"/>
              </a:ext>
            </a:extLst>
          </p:cNvPr>
          <p:cNvCxnSpPr>
            <a:cxnSpLocks/>
            <a:stCxn id="48" idx="1"/>
            <a:endCxn id="62" idx="3"/>
          </p:cNvCxnSpPr>
          <p:nvPr/>
        </p:nvCxnSpPr>
        <p:spPr>
          <a:xfrm rot="10800000">
            <a:off x="3383442" y="3303368"/>
            <a:ext cx="2691837" cy="5230"/>
          </a:xfrm>
          <a:prstGeom prst="bentConnector3">
            <a:avLst>
              <a:gd name="adj1" fmla="val 50000"/>
            </a:avLst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AE205D8-A9B4-3941-A404-9E86CCD45E01}"/>
              </a:ext>
            </a:extLst>
          </p:cNvPr>
          <p:cNvSpPr txBox="1"/>
          <p:nvPr/>
        </p:nvSpPr>
        <p:spPr>
          <a:xfrm>
            <a:off x="3658208" y="3386792"/>
            <a:ext cx="210937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Athena, S3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@CloudWatch</a:t>
            </a:r>
          </a:p>
          <a:p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표준화 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Exporter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연동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43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김지연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Athena</a:t>
            </a:r>
            <a:endParaRPr kumimoji="1" lang="ko-KR" altLang="en-US" b="1" dirty="0">
              <a:solidFill>
                <a:srgbClr val="001ABE"/>
              </a:solidFill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917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Oasis Athena</a:t>
            </a:r>
            <a:r>
              <a:rPr kumimoji="1" lang="ko-KR" altLang="en-US" dirty="0">
                <a:solidFill>
                  <a:srgbClr val="001ABE"/>
                </a:solidFill>
              </a:rPr>
              <a:t>의 </a:t>
            </a:r>
            <a:r>
              <a:rPr kumimoji="1" lang="ko-KR" altLang="en-US" u="sng" dirty="0" err="1">
                <a:solidFill>
                  <a:srgbClr val="001ABE"/>
                </a:solidFill>
              </a:rPr>
              <a:t>사용자별</a:t>
            </a:r>
            <a:r>
              <a:rPr kumimoji="1" lang="ko-KR" altLang="en-US" u="sng" dirty="0">
                <a:solidFill>
                  <a:srgbClr val="001ABE"/>
                </a:solidFill>
              </a:rPr>
              <a:t> </a:t>
            </a:r>
            <a:r>
              <a:rPr kumimoji="1" lang="en-US" altLang="ko-KR" u="sng" dirty="0">
                <a:solidFill>
                  <a:srgbClr val="001ABE"/>
                </a:solidFill>
              </a:rPr>
              <a:t>Athena </a:t>
            </a:r>
            <a:r>
              <a:rPr kumimoji="1" lang="ko-KR" altLang="en-US" u="sng" dirty="0">
                <a:solidFill>
                  <a:srgbClr val="001ABE"/>
                </a:solidFill>
              </a:rPr>
              <a:t>사용 비용</a:t>
            </a:r>
            <a:r>
              <a:rPr kumimoji="1" lang="en-US" altLang="ko-KR" dirty="0">
                <a:solidFill>
                  <a:srgbClr val="001ABE"/>
                </a:solidFill>
              </a:rPr>
              <a:t>, S3 </a:t>
            </a:r>
            <a:r>
              <a:rPr kumimoji="1" lang="ko-KR" altLang="en-US" dirty="0">
                <a:solidFill>
                  <a:srgbClr val="001ABE"/>
                </a:solidFill>
              </a:rPr>
              <a:t>용량 현황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D519537-3343-4242-9B1E-5122FEA1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428" y="260351"/>
            <a:ext cx="623685" cy="6236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80BBF6-2CB5-A54B-A547-8B61B10B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91" y="1742896"/>
            <a:ext cx="7334817" cy="47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70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218F909-4852-4445-973D-10CDE032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/>
              <a:t>Confidential, Internal use only</a:t>
            </a:r>
            <a:endParaRPr kumimoji="1"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1AAFD9-4979-C844-8E64-271EB26B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005-92B2-B64F-B1A7-9ECF42C9C4E9}" type="slidenum">
              <a:rPr kumimoji="1" lang="ko-KR" altLang="en-US" smtClean="0"/>
              <a:t>15</a:t>
            </a:fld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931B8-D21A-0D48-B238-9E7DD617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1420592"/>
            <a:ext cx="4572001" cy="4004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D4203-F52B-CC48-92DB-93616D21235D}"/>
              </a:ext>
            </a:extLst>
          </p:cNvPr>
          <p:cNvSpPr txBox="1"/>
          <p:nvPr/>
        </p:nvSpPr>
        <p:spPr>
          <a:xfrm>
            <a:off x="7138262" y="5425034"/>
            <a:ext cx="124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it easy!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7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연간 운영계획</a:t>
            </a:r>
            <a:r>
              <a:rPr kumimoji="1" lang="en-US" altLang="ko-KR" b="1" dirty="0"/>
              <a:t>/</a:t>
            </a:r>
            <a:r>
              <a:rPr kumimoji="1" lang="ko-KR" altLang="en-US" b="1" u="sng" dirty="0" err="1">
                <a:solidFill>
                  <a:srgbClr val="0432FF"/>
                </a:solidFill>
              </a:rPr>
              <a:t>중간실적</a:t>
            </a:r>
            <a:r>
              <a:rPr kumimoji="1" lang="ko-KR" altLang="en-US" b="1" dirty="0"/>
              <a:t> </a:t>
            </a:r>
            <a:r>
              <a:rPr kumimoji="1" lang="en-US" altLang="ko-KR" sz="1600" dirty="0"/>
              <a:t>(1</a:t>
            </a:r>
            <a:r>
              <a:rPr kumimoji="1" lang="ko-KR" altLang="en-US" sz="1600" dirty="0"/>
              <a:t>조</a:t>
            </a:r>
            <a:r>
              <a:rPr kumimoji="1" lang="en-US" altLang="ko-KR" sz="1600" dirty="0"/>
              <a:t>:Cloud/</a:t>
            </a:r>
            <a:r>
              <a:rPr kumimoji="1" lang="en-US" altLang="ko-KR" sz="1600" dirty="0" err="1"/>
              <a:t>OpenSource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</a:t>
            </a:r>
            <a:r>
              <a:rPr kumimoji="1" lang="en-US" altLang="ko-KR" sz="1600" dirty="0"/>
              <a:t>Data Lake </a:t>
            </a:r>
            <a:r>
              <a:rPr kumimoji="1" lang="ko-KR" altLang="en-US" sz="1600" dirty="0"/>
              <a:t>효율적 관리 </a:t>
            </a:r>
            <a:r>
              <a:rPr kumimoji="1" lang="en-US" altLang="ko-KR" sz="1600" dirty="0"/>
              <a:t>Research)</a:t>
            </a:r>
            <a:endParaRPr kumimoji="1"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1FC4-BF2E-8F43-B797-BF08B7730350}"/>
              </a:ext>
            </a:extLst>
          </p:cNvPr>
          <p:cNvSpPr txBox="1"/>
          <p:nvPr/>
        </p:nvSpPr>
        <p:spPr>
          <a:xfrm>
            <a:off x="1254545" y="207994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Domain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C9213-08AF-E244-8F31-D5F7A2DA7836}"/>
              </a:ext>
            </a:extLst>
          </p:cNvPr>
          <p:cNvSpPr txBox="1"/>
          <p:nvPr/>
        </p:nvSpPr>
        <p:spPr>
          <a:xfrm>
            <a:off x="2855564" y="2464338"/>
            <a:ext cx="13035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001ABE"/>
                </a:solidFill>
              </a:rPr>
              <a:t>Oasis Ops PF</a:t>
            </a:r>
            <a:br>
              <a:rPr kumimoji="1" lang="en-US" altLang="ko-KR" sz="1400" b="1" dirty="0">
                <a:solidFill>
                  <a:srgbClr val="001ABE"/>
                </a:solidFill>
              </a:rPr>
            </a:br>
            <a:r>
              <a:rPr kumimoji="1" lang="ko-KR" altLang="en-US" sz="1050" dirty="0" err="1">
                <a:solidFill>
                  <a:srgbClr val="001ABE"/>
                </a:solidFill>
              </a:rPr>
              <a:t>전체공통</a:t>
            </a:r>
            <a:endParaRPr kumimoji="1" lang="en-US" altLang="ko-KR" sz="1050" dirty="0">
              <a:solidFill>
                <a:srgbClr val="001ABE"/>
              </a:solidFill>
            </a:endParaRPr>
          </a:p>
          <a:p>
            <a:endParaRPr kumimoji="1" lang="en-US" altLang="ko-KR" sz="1050" dirty="0">
              <a:solidFill>
                <a:srgbClr val="001AB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C5C78-0EDA-E94F-B3C7-65636F0CB726}"/>
              </a:ext>
            </a:extLst>
          </p:cNvPr>
          <p:cNvSpPr txBox="1"/>
          <p:nvPr/>
        </p:nvSpPr>
        <p:spPr>
          <a:xfrm>
            <a:off x="2870250" y="2069951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Subjects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0D1CD-A0E6-C241-B19A-5186288E39CA}"/>
              </a:ext>
            </a:extLst>
          </p:cNvPr>
          <p:cNvSpPr txBox="1"/>
          <p:nvPr/>
        </p:nvSpPr>
        <p:spPr>
          <a:xfrm>
            <a:off x="4646896" y="2079940"/>
            <a:ext cx="1667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Targets &amp;</a:t>
            </a:r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1400" b="1" dirty="0">
                <a:solidFill>
                  <a:srgbClr val="0432FF"/>
                </a:solidFill>
              </a:rPr>
              <a:t>Result</a:t>
            </a:r>
            <a:r>
              <a:rPr kumimoji="1"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kumimoji="1"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D5DF1D-1D49-CA41-8B1C-271634D3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15" y="4024929"/>
            <a:ext cx="407789" cy="4077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49D2AF-D556-B544-A0E6-591BF56A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592" y="2742057"/>
            <a:ext cx="401568" cy="4015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9F644C-82DF-584D-ABE7-2F159AE58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386" y="2753633"/>
            <a:ext cx="394720" cy="3947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1654C8-4ED3-C44F-B88F-9B67BFBB2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592" y="3999095"/>
            <a:ext cx="443063" cy="443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C34B3E-1054-5A47-8EAF-5303CAD45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92" y="4478516"/>
            <a:ext cx="398584" cy="3985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E89674-E7C4-5748-818F-A5548F7E0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428" y="4938332"/>
            <a:ext cx="409634" cy="4096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DF5769-8DBB-D845-974A-41353A28A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901" y="4489525"/>
            <a:ext cx="393003" cy="3930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E1994C-95CE-0849-81C0-7E2653F05BD6}"/>
              </a:ext>
            </a:extLst>
          </p:cNvPr>
          <p:cNvSpPr txBox="1"/>
          <p:nvPr/>
        </p:nvSpPr>
        <p:spPr>
          <a:xfrm>
            <a:off x="1154539" y="3151904"/>
            <a:ext cx="14069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200" dirty="0"/>
              <a:t>Oasis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Ops</a:t>
            </a:r>
            <a:r>
              <a:rPr kumimoji="1" lang="ko-KR" altLang="en-US" sz="1200" dirty="0"/>
              <a:t> 플랫폼</a:t>
            </a:r>
            <a:endParaRPr kumimoji="1"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EE0DEA-1275-D74F-89DD-B6DA019BC2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929" y="4954962"/>
            <a:ext cx="407789" cy="4062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88F569-8D54-424B-839F-E39239952D54}"/>
              </a:ext>
            </a:extLst>
          </p:cNvPr>
          <p:cNvSpPr txBox="1"/>
          <p:nvPr/>
        </p:nvSpPr>
        <p:spPr>
          <a:xfrm>
            <a:off x="1151592" y="5425828"/>
            <a:ext cx="14069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200" dirty="0"/>
              <a:t>Oasis </a:t>
            </a:r>
            <a:r>
              <a:rPr kumimoji="1" lang="ko-KR" altLang="en-US" sz="1200" dirty="0"/>
              <a:t>서비스 플랫폼</a:t>
            </a:r>
            <a:endParaRPr kumimoji="1" lang="en-US" altLang="ko-KR" sz="1200" dirty="0"/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0"/>
            <a:ext cx="11306175" cy="1396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dirty="0"/>
              <a:t>Study </a:t>
            </a:r>
            <a:r>
              <a:rPr kumimoji="1" lang="ko-KR" altLang="en-US" dirty="0"/>
              <a:t>전체 진행 목표 및 개인별 목표</a:t>
            </a:r>
            <a:endParaRPr kumimoji="1" lang="en-US" altLang="ko-KR" dirty="0"/>
          </a:p>
          <a:p>
            <a:pPr lvl="1"/>
            <a:r>
              <a:rPr kumimoji="1" lang="en-US" altLang="en-US" b="1" dirty="0">
                <a:solidFill>
                  <a:srgbClr val="001ABE"/>
                </a:solidFill>
              </a:rPr>
              <a:t>Oasis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Ops</a:t>
            </a:r>
            <a:r>
              <a:rPr kumimoji="1" lang="ko-KR" altLang="en-US" b="1" dirty="0">
                <a:solidFill>
                  <a:srgbClr val="001ABE"/>
                </a:solidFill>
              </a:rPr>
              <a:t> 플랫폼</a:t>
            </a:r>
            <a:r>
              <a:rPr kumimoji="1" lang="en-US" altLang="ko-KR" dirty="0">
                <a:solidFill>
                  <a:srgbClr val="001ABE"/>
                </a:solidFill>
              </a:rPr>
              <a:t>: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Group</a:t>
            </a:r>
            <a:r>
              <a:rPr kumimoji="1" lang="ko-KR" altLang="en-US" dirty="0">
                <a:solidFill>
                  <a:srgbClr val="001ABE"/>
                </a:solidFill>
              </a:rPr>
              <a:t>의 공통영역으로 </a:t>
            </a:r>
            <a:r>
              <a:rPr kumimoji="1" lang="ko-KR" altLang="en-US" b="1" dirty="0">
                <a:solidFill>
                  <a:srgbClr val="001ABE"/>
                </a:solidFill>
              </a:rPr>
              <a:t>연구 및 구축 </a:t>
            </a:r>
            <a:r>
              <a:rPr kumimoji="1" lang="ko-KR" altLang="en-US" dirty="0">
                <a:solidFill>
                  <a:srgbClr val="001ABE"/>
                </a:solidFill>
              </a:rPr>
              <a:t>진행</a:t>
            </a:r>
            <a:r>
              <a:rPr kumimoji="1" lang="en-US" altLang="ko-KR" dirty="0">
                <a:solidFill>
                  <a:srgbClr val="001ABE"/>
                </a:solidFill>
              </a:rPr>
              <a:t>.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 err="1">
                <a:solidFill>
                  <a:srgbClr val="001ABE"/>
                </a:solidFill>
              </a:rPr>
              <a:t>onPrem</a:t>
            </a:r>
            <a:r>
              <a:rPr kumimoji="1" lang="ko-KR" altLang="en-US" dirty="0">
                <a:solidFill>
                  <a:srgbClr val="001ABE"/>
                </a:solidFill>
              </a:rPr>
              <a:t>내 개별 환경 구축 및 운영관리 환경 개발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구현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b="1" dirty="0">
                <a:solidFill>
                  <a:srgbClr val="001ABE"/>
                </a:solidFill>
              </a:rPr>
              <a:t>Oasis</a:t>
            </a:r>
            <a:r>
              <a:rPr kumimoji="1" lang="ko-KR" altLang="en-US" b="1" dirty="0">
                <a:solidFill>
                  <a:srgbClr val="001ABE"/>
                </a:solidFill>
              </a:rPr>
              <a:t> 서비스 플랫폼</a:t>
            </a:r>
            <a:r>
              <a:rPr kumimoji="1" lang="en-US" altLang="ko-KR" dirty="0">
                <a:solidFill>
                  <a:srgbClr val="001ABE"/>
                </a:solidFill>
              </a:rPr>
              <a:t>:</a:t>
            </a:r>
            <a:r>
              <a:rPr kumimoji="1" lang="ko-KR" altLang="en-US" dirty="0">
                <a:solidFill>
                  <a:srgbClr val="001ABE"/>
                </a:solidFill>
              </a:rPr>
              <a:t> 개인별로 단위 기술 </a:t>
            </a:r>
            <a:r>
              <a:rPr kumimoji="1" lang="ko-KR" altLang="en-US" dirty="0" err="1">
                <a:solidFill>
                  <a:srgbClr val="001ABE"/>
                </a:solidFill>
              </a:rPr>
              <a:t>서비스별</a:t>
            </a:r>
            <a:r>
              <a:rPr kumimoji="1" lang="ko-KR" altLang="en-US" dirty="0">
                <a:solidFill>
                  <a:srgbClr val="001ABE"/>
                </a:solidFill>
              </a:rPr>
              <a:t> 이해도를 높이고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운영관리를 위한 </a:t>
            </a:r>
            <a:r>
              <a:rPr kumimoji="1" lang="ko-KR" altLang="en-US" b="1" dirty="0">
                <a:solidFill>
                  <a:srgbClr val="001ABE"/>
                </a:solidFill>
              </a:rPr>
              <a:t>주요 </a:t>
            </a:r>
            <a:r>
              <a:rPr kumimoji="1" lang="en-US" altLang="ko-KR" b="1" dirty="0">
                <a:solidFill>
                  <a:srgbClr val="001ABE"/>
                </a:solidFill>
              </a:rPr>
              <a:t>Metric</a:t>
            </a:r>
            <a:r>
              <a:rPr kumimoji="1" lang="ko-KR" altLang="en-US" b="1" dirty="0">
                <a:solidFill>
                  <a:srgbClr val="001ABE"/>
                </a:solidFill>
              </a:rPr>
              <a:t>에 대한 감시 및 </a:t>
            </a:r>
            <a:r>
              <a:rPr kumimoji="1" lang="ko-KR" altLang="en-US" b="1" dirty="0" err="1">
                <a:solidFill>
                  <a:srgbClr val="001ABE"/>
                </a:solidFill>
              </a:rPr>
              <a:t>운영환경</a:t>
            </a:r>
            <a:r>
              <a:rPr kumimoji="1" lang="ko-KR" altLang="en-US" b="1" dirty="0">
                <a:solidFill>
                  <a:srgbClr val="001ABE"/>
                </a:solidFill>
              </a:rPr>
              <a:t> 개발</a:t>
            </a:r>
            <a:r>
              <a:rPr kumimoji="1" lang="en-US" altLang="ko-KR" b="1" dirty="0">
                <a:solidFill>
                  <a:srgbClr val="001ABE"/>
                </a:solidFill>
              </a:rPr>
              <a:t>,</a:t>
            </a:r>
            <a:r>
              <a:rPr kumimoji="1" lang="ko-KR" altLang="en-US" b="1" dirty="0">
                <a:solidFill>
                  <a:srgbClr val="001ABE"/>
                </a:solidFill>
              </a:rPr>
              <a:t> 구현</a:t>
            </a:r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/>
              <a:t>Account</a:t>
            </a:r>
            <a:r>
              <a:rPr kumimoji="1" lang="ko-KR" altLang="en-US" dirty="0"/>
              <a:t>개념이 포함된 서비스는 </a:t>
            </a:r>
            <a:r>
              <a:rPr kumimoji="1" lang="ko-KR" altLang="en-US" dirty="0" err="1"/>
              <a:t>사용자별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업무별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구분자별</a:t>
            </a:r>
            <a:r>
              <a:rPr kumimoji="1" lang="ko-KR" altLang="en-US" dirty="0"/>
              <a:t> 특성으로 관리 가능하도록 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비용의 </a:t>
            </a:r>
            <a:r>
              <a:rPr kumimoji="1" lang="ko-KR" altLang="en-US" b="1" dirty="0" err="1"/>
              <a:t>책임관리</a:t>
            </a:r>
            <a:r>
              <a:rPr kumimoji="1" lang="ko-KR" altLang="en-US" b="1" dirty="0"/>
              <a:t> 환경 기반 마련</a:t>
            </a:r>
            <a:endParaRPr kumimoji="1" lang="en-US" altLang="ko-KR" b="1" dirty="0"/>
          </a:p>
          <a:p>
            <a:pPr lvl="1"/>
            <a:endParaRPr kumimoji="1" lang="ko-Kore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544EB11-CE03-DC43-8EFE-4417F6AC66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2768" y="4489525"/>
            <a:ext cx="407789" cy="407789"/>
          </a:xfrm>
          <a:prstGeom prst="rect">
            <a:avLst/>
          </a:prstGeom>
        </p:spPr>
      </p:pic>
      <p:pic>
        <p:nvPicPr>
          <p:cNvPr id="30" name="Graphic 23">
            <a:extLst>
              <a:ext uri="{FF2B5EF4-FFF2-40B4-BE49-F238E27FC236}">
                <a16:creationId xmlns:a16="http://schemas.microsoft.com/office/drawing/2014/main" id="{E3DE3400-CD58-D34B-A806-3962C66A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22" y="4938331"/>
            <a:ext cx="409635" cy="40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6">
            <a:extLst>
              <a:ext uri="{FF2B5EF4-FFF2-40B4-BE49-F238E27FC236}">
                <a16:creationId xmlns:a16="http://schemas.microsoft.com/office/drawing/2014/main" id="{C5F1FA14-2078-7349-A0C2-FD637EDF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88" y="2731090"/>
            <a:ext cx="394720" cy="39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28">
            <a:extLst>
              <a:ext uri="{FF2B5EF4-FFF2-40B4-BE49-F238E27FC236}">
                <a16:creationId xmlns:a16="http://schemas.microsoft.com/office/drawing/2014/main" id="{66482757-F788-0845-893B-DB5177071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68" y="4029530"/>
            <a:ext cx="398585" cy="398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E411F8-DC85-C146-BEF3-69AF1E9E4C60}"/>
              </a:ext>
            </a:extLst>
          </p:cNvPr>
          <p:cNvSpPr txBox="1"/>
          <p:nvPr/>
        </p:nvSpPr>
        <p:spPr>
          <a:xfrm>
            <a:off x="4632912" y="2464338"/>
            <a:ext cx="6854918" cy="562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Prometheus, Grafana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기반으로 </a:t>
            </a: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Cloud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내에서 </a:t>
            </a: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Oasis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 서비스 플랫폼의 감시</a:t>
            </a: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,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 관리환경구축 및 해당 기술력 확보</a:t>
            </a:r>
            <a:endParaRPr kumimoji="1" lang="en-US" altLang="ko-KR" sz="1050" b="1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감시 대상 시스템 및 서비스에 대한 감시 시스템 환경 및 체계 구축</a:t>
            </a:r>
            <a:endParaRPr kumimoji="1" lang="en-US" altLang="ko-KR" sz="1050" b="1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주요 자원 및 서비스 </a:t>
            </a: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(</a:t>
            </a:r>
            <a:r>
              <a:rPr kumimoji="1" lang="en-US" altLang="ko-KR" sz="1050" b="1" dirty="0" err="1">
                <a:solidFill>
                  <a:srgbClr val="001ABE"/>
                </a:solidFill>
                <a:latin typeface="+mn-ea"/>
              </a:rPr>
              <a:t>Aireflow</a:t>
            </a: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, Portal, EMR/S3, Snowflake, Athena)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에 대한 감시 체계 구현</a:t>
            </a:r>
            <a:endParaRPr kumimoji="1" lang="en-US" altLang="ko-KR" sz="1050" b="1" dirty="0">
              <a:solidFill>
                <a:srgbClr val="001ABE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C2F840-0E55-AA47-8AD8-CE22982D1EBE}"/>
              </a:ext>
            </a:extLst>
          </p:cNvPr>
          <p:cNvSpPr txBox="1"/>
          <p:nvPr/>
        </p:nvSpPr>
        <p:spPr>
          <a:xfrm>
            <a:off x="4545058" y="327362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001ABE"/>
                </a:solidFill>
              </a:rPr>
              <a:t>7</a:t>
            </a:r>
            <a:r>
              <a:rPr kumimoji="1" lang="ko-KR" altLang="en-US" sz="1400" b="1" dirty="0">
                <a:solidFill>
                  <a:srgbClr val="001ABE"/>
                </a:solidFill>
              </a:rPr>
              <a:t>월 중간 성과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73FC08-B5EE-9742-84C1-75C96EBC761E}"/>
              </a:ext>
            </a:extLst>
          </p:cNvPr>
          <p:cNvSpPr txBox="1"/>
          <p:nvPr/>
        </p:nvSpPr>
        <p:spPr>
          <a:xfrm>
            <a:off x="4632912" y="3620018"/>
            <a:ext cx="5708517" cy="2695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9700" indent="-130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Oasis Portal,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 </a:t>
            </a: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MSTR WebApp 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시스템의 기본적인 운영상태 감시 구성</a:t>
            </a: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139700" indent="-130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Airflow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 시스템 운영상태 및 </a:t>
            </a: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Batch Job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 상태 감시 구성</a:t>
            </a: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Airflow Job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 이력 추적을 위한 </a:t>
            </a: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Oracle Fetch Agent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개발</a:t>
            </a:r>
            <a:endParaRPr kumimoji="1" lang="en-US" altLang="ko-KR" sz="1050" b="1" dirty="0">
              <a:solidFill>
                <a:srgbClr val="001ABE"/>
              </a:solidFill>
              <a:latin typeface="+mn-ea"/>
            </a:endParaRPr>
          </a:p>
          <a:p>
            <a:pPr marL="9525">
              <a:lnSpc>
                <a:spcPct val="120000"/>
              </a:lnSpc>
            </a:pP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EMR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 시스템 상태 감시</a:t>
            </a: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 (</a:t>
            </a:r>
            <a:r>
              <a:rPr kumimoji="1" lang="ko-KR" altLang="en-US" sz="1050" dirty="0" err="1">
                <a:solidFill>
                  <a:srgbClr val="001ABE"/>
                </a:solidFill>
                <a:latin typeface="+mn-ea"/>
              </a:rPr>
              <a:t>핵심자원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 상태</a:t>
            </a: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),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 </a:t>
            </a: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EMR Job 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상태 감시 구성</a:t>
            </a: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EMR Primary Node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의 </a:t>
            </a: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Web Crawling Fetch Agent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개발</a:t>
            </a:r>
            <a:endParaRPr kumimoji="1" lang="en-US" altLang="ko-KR" sz="1050" b="1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9525">
              <a:lnSpc>
                <a:spcPct val="120000"/>
              </a:lnSpc>
            </a:pP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Snowflake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의 </a:t>
            </a: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Query Workload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 기반의 운영상태 감시 구성 </a:t>
            </a: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Snowflake </a:t>
            </a:r>
            <a:r>
              <a:rPr kumimoji="1" lang="en-US" altLang="ko-KR" sz="1050" b="1" dirty="0" err="1">
                <a:solidFill>
                  <a:srgbClr val="001ABE"/>
                </a:solidFill>
                <a:latin typeface="+mn-ea"/>
              </a:rPr>
              <a:t>QueryHistory</a:t>
            </a:r>
            <a:r>
              <a:rPr kumimoji="1" lang="en-US" altLang="ko-KR" sz="1050" b="1" dirty="0">
                <a:solidFill>
                  <a:srgbClr val="001ABE"/>
                </a:solidFill>
                <a:latin typeface="+mn-ea"/>
              </a:rPr>
              <a:t> Fetch Agent 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개발</a:t>
            </a:r>
            <a:endParaRPr kumimoji="1" lang="en-US" altLang="ko-KR" sz="1050" b="1" dirty="0">
              <a:solidFill>
                <a:srgbClr val="001ABE"/>
              </a:solidFill>
              <a:latin typeface="+mn-ea"/>
            </a:endParaRPr>
          </a:p>
          <a:p>
            <a:pPr marL="269875" lvl="1" indent="-130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269875" lvl="1" indent="-130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srgbClr val="001ABE"/>
                </a:solidFill>
                <a:latin typeface="+mn-ea"/>
              </a:rPr>
              <a:t>Athena Query Workload, S3</a:t>
            </a:r>
            <a:r>
              <a:rPr kumimoji="1" lang="ko-KR" altLang="en-US" sz="1050" dirty="0">
                <a:solidFill>
                  <a:srgbClr val="001ABE"/>
                </a:solidFill>
                <a:latin typeface="+mn-ea"/>
              </a:rPr>
              <a:t> 상태 감시 구현</a:t>
            </a:r>
            <a:endParaRPr kumimoji="1" lang="en-US" altLang="ko-KR" sz="1050" dirty="0">
              <a:solidFill>
                <a:srgbClr val="001ABE"/>
              </a:solidFill>
              <a:latin typeface="+mn-ea"/>
            </a:endParaRPr>
          </a:p>
          <a:p>
            <a:pPr marL="138113" indent="-1285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050" b="1" dirty="0" err="1">
                <a:solidFill>
                  <a:srgbClr val="001ABE"/>
                </a:solidFill>
                <a:latin typeface="+mn-ea"/>
              </a:rPr>
              <a:t>사용자별</a:t>
            </a:r>
            <a:r>
              <a:rPr kumimoji="1" lang="ko-KR" altLang="en-US" sz="1050" b="1" dirty="0">
                <a:solidFill>
                  <a:srgbClr val="001ABE"/>
                </a:solidFill>
                <a:latin typeface="+mn-ea"/>
              </a:rPr>
              <a:t> 상태 확인 구성</a:t>
            </a:r>
            <a:endParaRPr kumimoji="1" lang="en-US" altLang="ko-KR" sz="1050" b="1" dirty="0">
              <a:solidFill>
                <a:srgbClr val="001ABE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C8439A-7CB1-4C46-A433-C84DCC977862}"/>
              </a:ext>
            </a:extLst>
          </p:cNvPr>
          <p:cNvSpPr txBox="1"/>
          <p:nvPr/>
        </p:nvSpPr>
        <p:spPr>
          <a:xfrm>
            <a:off x="3119615" y="3581403"/>
            <a:ext cx="1157753" cy="282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100" b="1" dirty="0">
                <a:solidFill>
                  <a:srgbClr val="001ABE"/>
                </a:solidFill>
              </a:rPr>
              <a:t>Airflow,</a:t>
            </a:r>
            <a:r>
              <a:rPr kumimoji="1" lang="ko-KR" altLang="en-US" sz="1100" b="1" dirty="0">
                <a:solidFill>
                  <a:srgbClr val="001ABE"/>
                </a:solidFill>
              </a:rPr>
              <a:t> </a:t>
            </a:r>
            <a:r>
              <a:rPr kumimoji="1" lang="en-US" altLang="ko-KR" sz="1100" b="1" dirty="0">
                <a:solidFill>
                  <a:srgbClr val="001ABE"/>
                </a:solidFill>
              </a:rPr>
              <a:t>Portal</a:t>
            </a:r>
            <a:br>
              <a:rPr kumimoji="1" lang="en-US" altLang="ko-KR" sz="1050" b="1" dirty="0">
                <a:solidFill>
                  <a:srgbClr val="001ABE"/>
                </a:solidFill>
              </a:rPr>
            </a:br>
            <a:r>
              <a:rPr kumimoji="1" lang="ko-KR" altLang="en-US" sz="1050" dirty="0">
                <a:solidFill>
                  <a:srgbClr val="001ABE"/>
                </a:solidFill>
              </a:rPr>
              <a:t>김태엽</a:t>
            </a:r>
            <a:r>
              <a:rPr kumimoji="1" lang="en-US" altLang="ko-KR" sz="1050" dirty="0">
                <a:solidFill>
                  <a:srgbClr val="001ABE"/>
                </a:solidFill>
              </a:rPr>
              <a:t>,</a:t>
            </a:r>
            <a:r>
              <a:rPr kumimoji="1" lang="ko-KR" altLang="en-US" sz="1050" dirty="0">
                <a:solidFill>
                  <a:srgbClr val="001ABE"/>
                </a:solidFill>
              </a:rPr>
              <a:t> 김재홍</a:t>
            </a:r>
            <a:endParaRPr kumimoji="1" lang="en-US" altLang="ko-KR" sz="1050" dirty="0">
              <a:solidFill>
                <a:srgbClr val="001ABE"/>
              </a:solidFill>
            </a:endParaRPr>
          </a:p>
          <a:p>
            <a:pPr algn="r">
              <a:lnSpc>
                <a:spcPct val="120000"/>
              </a:lnSpc>
            </a:pPr>
            <a:endParaRPr kumimoji="1" lang="en-US" altLang="ko-KR" sz="1050" b="1" dirty="0">
              <a:solidFill>
                <a:srgbClr val="001ABE"/>
              </a:solidFill>
            </a:endParaRPr>
          </a:p>
          <a:p>
            <a:pPr algn="r">
              <a:lnSpc>
                <a:spcPct val="120000"/>
              </a:lnSpc>
            </a:pPr>
            <a:endParaRPr kumimoji="1" lang="en-US" altLang="ko-KR" sz="1050" b="1" dirty="0">
              <a:solidFill>
                <a:srgbClr val="001ABE"/>
              </a:solidFill>
            </a:endParaRPr>
          </a:p>
          <a:p>
            <a:pPr algn="r">
              <a:lnSpc>
                <a:spcPct val="120000"/>
              </a:lnSpc>
            </a:pPr>
            <a:r>
              <a:rPr kumimoji="1" lang="en-US" altLang="ko-KR" sz="1100" b="1" dirty="0">
                <a:solidFill>
                  <a:srgbClr val="001ABE"/>
                </a:solidFill>
              </a:rPr>
              <a:t>EMR, S3</a:t>
            </a:r>
            <a:br>
              <a:rPr kumimoji="1" lang="en-US" altLang="ko-KR" sz="1050" b="1" dirty="0">
                <a:solidFill>
                  <a:srgbClr val="001ABE"/>
                </a:solidFill>
              </a:rPr>
            </a:br>
            <a:r>
              <a:rPr kumimoji="1" lang="ko-KR" altLang="en-US" sz="1050" dirty="0" err="1">
                <a:solidFill>
                  <a:srgbClr val="001ABE"/>
                </a:solidFill>
              </a:rPr>
              <a:t>정성준</a:t>
            </a:r>
            <a:endParaRPr kumimoji="1" lang="ko-KR" altLang="en-US" sz="1050" b="1" dirty="0">
              <a:solidFill>
                <a:srgbClr val="001ABE"/>
              </a:solidFill>
            </a:endParaRPr>
          </a:p>
          <a:p>
            <a:pPr algn="r">
              <a:lnSpc>
                <a:spcPct val="120000"/>
              </a:lnSpc>
            </a:pPr>
            <a:endParaRPr kumimoji="1" lang="en-US" altLang="ko-KR" sz="1050" dirty="0">
              <a:solidFill>
                <a:srgbClr val="001ABE"/>
              </a:solidFill>
            </a:endParaRPr>
          </a:p>
          <a:p>
            <a:pPr algn="r">
              <a:lnSpc>
                <a:spcPct val="120000"/>
              </a:lnSpc>
            </a:pPr>
            <a:endParaRPr kumimoji="1" lang="en-US" altLang="ko-KR" sz="1050" dirty="0">
              <a:solidFill>
                <a:srgbClr val="001ABE"/>
              </a:solidFill>
            </a:endParaRPr>
          </a:p>
          <a:p>
            <a:pPr lvl="0" algn="r">
              <a:lnSpc>
                <a:spcPct val="120000"/>
              </a:lnSpc>
            </a:pPr>
            <a:r>
              <a:rPr kumimoji="1" lang="en-US" altLang="ko-KR" sz="1100" b="1" dirty="0">
                <a:solidFill>
                  <a:srgbClr val="001ABE"/>
                </a:solidFill>
              </a:rPr>
              <a:t>Snowflake</a:t>
            </a:r>
            <a:br>
              <a:rPr kumimoji="1" lang="en-US" altLang="ko-KR" sz="1050" b="1" dirty="0">
                <a:solidFill>
                  <a:srgbClr val="001ABE"/>
                </a:solidFill>
              </a:rPr>
            </a:br>
            <a:r>
              <a:rPr kumimoji="1" lang="ko-KR" altLang="en-US" sz="1050" dirty="0">
                <a:solidFill>
                  <a:srgbClr val="001ABE"/>
                </a:solidFill>
              </a:rPr>
              <a:t>이지호</a:t>
            </a:r>
            <a:endParaRPr kumimoji="1" lang="ko-KR" altLang="en-US" sz="1050" b="1" dirty="0">
              <a:solidFill>
                <a:srgbClr val="001ABE"/>
              </a:solidFill>
            </a:endParaRPr>
          </a:p>
          <a:p>
            <a:pPr algn="r">
              <a:lnSpc>
                <a:spcPct val="120000"/>
              </a:lnSpc>
            </a:pPr>
            <a:endParaRPr kumimoji="1" lang="en-US" altLang="ko-KR" sz="1050" dirty="0">
              <a:solidFill>
                <a:srgbClr val="001ABE"/>
              </a:solidFill>
            </a:endParaRPr>
          </a:p>
          <a:p>
            <a:pPr algn="r">
              <a:lnSpc>
                <a:spcPct val="120000"/>
              </a:lnSpc>
            </a:pPr>
            <a:endParaRPr kumimoji="1" lang="en-US" altLang="ko-KR" sz="1050" dirty="0">
              <a:solidFill>
                <a:srgbClr val="001ABE"/>
              </a:solidFill>
            </a:endParaRPr>
          </a:p>
          <a:p>
            <a:pPr lvl="0" algn="r">
              <a:lnSpc>
                <a:spcPct val="120000"/>
              </a:lnSpc>
            </a:pPr>
            <a:r>
              <a:rPr kumimoji="1" lang="en-US" altLang="ko-KR" sz="1100" b="1" dirty="0">
                <a:solidFill>
                  <a:srgbClr val="001ABE"/>
                </a:solidFill>
              </a:rPr>
              <a:t>Athena, S3</a:t>
            </a:r>
            <a:br>
              <a:rPr kumimoji="1" lang="en-US" altLang="ko-KR" sz="1050" b="1" dirty="0">
                <a:solidFill>
                  <a:srgbClr val="001ABE"/>
                </a:solidFill>
              </a:rPr>
            </a:br>
            <a:r>
              <a:rPr kumimoji="1" lang="ko-KR" altLang="en-US" sz="1050" dirty="0">
                <a:solidFill>
                  <a:srgbClr val="001ABE"/>
                </a:solidFill>
              </a:rPr>
              <a:t>김지연</a:t>
            </a:r>
            <a:endParaRPr kumimoji="1" lang="ko-KR" altLang="en-US" sz="1050" b="1" dirty="0">
              <a:solidFill>
                <a:srgbClr val="001A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3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연간 운영계획</a:t>
            </a:r>
            <a:r>
              <a:rPr kumimoji="1" lang="en-US" altLang="ko-KR" b="1" dirty="0"/>
              <a:t>/</a:t>
            </a:r>
            <a:r>
              <a:rPr kumimoji="1" lang="ko-KR" altLang="en-US" b="1" u="sng" dirty="0" err="1">
                <a:solidFill>
                  <a:srgbClr val="0432FF"/>
                </a:solidFill>
              </a:rPr>
              <a:t>중간실적</a:t>
            </a:r>
            <a:r>
              <a:rPr kumimoji="1" lang="ko-KR" altLang="en-US" b="1" dirty="0"/>
              <a:t> </a:t>
            </a:r>
            <a:r>
              <a:rPr kumimoji="1" lang="en-US" altLang="ko-KR" sz="1600" dirty="0"/>
              <a:t>(1</a:t>
            </a:r>
            <a:r>
              <a:rPr kumimoji="1" lang="ko-KR" altLang="en-US" sz="1600" dirty="0"/>
              <a:t>조</a:t>
            </a:r>
            <a:r>
              <a:rPr kumimoji="1" lang="en-US" altLang="ko-KR" sz="1600" dirty="0"/>
              <a:t>:Cloud/</a:t>
            </a:r>
            <a:r>
              <a:rPr kumimoji="1" lang="en-US" altLang="ko-KR" sz="1600" dirty="0" err="1"/>
              <a:t>OpenSource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</a:t>
            </a:r>
            <a:r>
              <a:rPr kumimoji="1" lang="en-US" altLang="ko-KR" sz="1600" dirty="0"/>
              <a:t>Data Lake </a:t>
            </a:r>
            <a:r>
              <a:rPr kumimoji="1" lang="ko-KR" altLang="en-US" sz="1600" dirty="0"/>
              <a:t>효율적 관리 </a:t>
            </a:r>
            <a:r>
              <a:rPr kumimoji="1" lang="en-US" altLang="ko-KR" sz="1600" dirty="0"/>
              <a:t>Research)</a:t>
            </a:r>
            <a:endParaRPr kumimoji="1" lang="ko-KR" altLang="en-US" b="1" dirty="0"/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0"/>
            <a:ext cx="11306175" cy="1396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dirty="0"/>
              <a:t>Study </a:t>
            </a:r>
            <a:r>
              <a:rPr kumimoji="1" lang="ko-KR" altLang="en-US" dirty="0"/>
              <a:t>운영계획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월 별 목표와 과제를 선정하여 진행하고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매월 과제를 개별 마무리하여 </a:t>
            </a:r>
            <a:r>
              <a:rPr kumimoji="1" lang="en-US" altLang="ko-KR" dirty="0"/>
              <a:t>Study </a:t>
            </a:r>
            <a:r>
              <a:rPr kumimoji="1" lang="ko-KR" altLang="en-US" dirty="0"/>
              <a:t>실행력을 높이는 방향으로 진행</a:t>
            </a:r>
            <a:endParaRPr kumimoji="1" lang="en-US" altLang="ko-KR" dirty="0"/>
          </a:p>
          <a:p>
            <a:pPr lvl="1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E9703C-E184-554D-8EDF-CA176CEDA812}"/>
              </a:ext>
            </a:extLst>
          </p:cNvPr>
          <p:cNvSpPr/>
          <p:nvPr/>
        </p:nvSpPr>
        <p:spPr>
          <a:xfrm>
            <a:off x="798059" y="1953169"/>
            <a:ext cx="5297941" cy="3015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4</a:t>
            </a:r>
            <a:r>
              <a:rPr lang="ko-KR" altLang="en-US" sz="1100" dirty="0">
                <a:latin typeface="+mn-ea"/>
              </a:rPr>
              <a:t>월</a:t>
            </a:r>
            <a:r>
              <a:rPr lang="en-US" altLang="ko-KR" sz="1100" dirty="0">
                <a:latin typeface="+mn-ea"/>
              </a:rPr>
              <a:t>: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Ops</a:t>
            </a:r>
            <a:r>
              <a:rPr lang="ko-KR" altLang="en-US" sz="1100" dirty="0">
                <a:latin typeface="+mn-ea"/>
              </a:rPr>
              <a:t>환경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차 </a:t>
            </a:r>
            <a:r>
              <a:rPr lang="en-US" altLang="ko-KR" sz="1100" dirty="0">
                <a:latin typeface="+mn-ea"/>
              </a:rPr>
              <a:t>–</a:t>
            </a:r>
            <a:r>
              <a:rPr lang="ko-KR" altLang="en-US" sz="1100" dirty="0">
                <a:latin typeface="+mn-ea"/>
              </a:rPr>
              <a:t> 공통 스터디 및 기본 형상 준비</a:t>
            </a:r>
            <a:endParaRPr lang="en-US" altLang="ko-KR" sz="1100" dirty="0">
              <a:latin typeface="+mn-ea"/>
            </a:endParaRPr>
          </a:p>
          <a:p>
            <a:pPr marL="407988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기본적인 </a:t>
            </a:r>
            <a:r>
              <a:rPr lang="ko-KR" altLang="en-US" sz="1000" dirty="0" err="1">
                <a:latin typeface="+mn-ea"/>
              </a:rPr>
              <a:t>감시환경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 dirty="0" err="1">
                <a:latin typeface="+mn-ea"/>
              </a:rPr>
              <a:t>운영플랫폼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 dirty="0">
                <a:latin typeface="+mn-ea"/>
              </a:rPr>
              <a:t> 구축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관리대상 기본 </a:t>
            </a:r>
            <a:r>
              <a:rPr lang="en" altLang="ko-KR" sz="1000" dirty="0">
                <a:latin typeface="+mn-ea"/>
              </a:rPr>
              <a:t>Metric </a:t>
            </a:r>
            <a:r>
              <a:rPr lang="ko-KR" altLang="en-US" sz="1000" dirty="0">
                <a:latin typeface="+mn-ea"/>
              </a:rPr>
              <a:t>구현 기술 학습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5</a:t>
            </a:r>
            <a:r>
              <a:rPr lang="ko-KR" altLang="en-US" sz="1100" dirty="0">
                <a:latin typeface="+mn-ea"/>
              </a:rPr>
              <a:t>월</a:t>
            </a:r>
            <a:r>
              <a:rPr lang="en-US" altLang="ko-KR" sz="1100" dirty="0">
                <a:latin typeface="+mn-ea"/>
              </a:rPr>
              <a:t>: Ops</a:t>
            </a:r>
            <a:r>
              <a:rPr lang="ko-KR" altLang="en-US" sz="1100" dirty="0">
                <a:latin typeface="+mn-ea"/>
              </a:rPr>
              <a:t>환경 </a:t>
            </a:r>
            <a:r>
              <a:rPr lang="en-US" altLang="ko-KR" sz="1100" dirty="0">
                <a:latin typeface="+mn-ea"/>
              </a:rPr>
              <a:t>2</a:t>
            </a:r>
            <a:r>
              <a:rPr lang="ko-KR" altLang="en-US" sz="1100" dirty="0">
                <a:latin typeface="+mn-ea"/>
              </a:rPr>
              <a:t>차 </a:t>
            </a:r>
            <a:r>
              <a:rPr lang="en-US" altLang="ko-KR" sz="1100" dirty="0">
                <a:latin typeface="+mn-ea"/>
              </a:rPr>
              <a:t>–</a:t>
            </a:r>
            <a:r>
              <a:rPr lang="ko-KR" altLang="en-US" sz="1100" dirty="0">
                <a:latin typeface="+mn-ea"/>
              </a:rPr>
              <a:t> 공통 스터디 및 기본 환경 구축</a:t>
            </a:r>
            <a:endParaRPr lang="en-US" altLang="ko-KR" sz="1100" dirty="0">
              <a:latin typeface="+mn-ea"/>
            </a:endParaRPr>
          </a:p>
          <a:p>
            <a:pPr marL="407988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+mn-ea"/>
              </a:rPr>
              <a:t>감시환경</a:t>
            </a:r>
            <a:r>
              <a:rPr lang="ko-KR" altLang="en-US" sz="1000" dirty="0">
                <a:latin typeface="+mn-ea"/>
              </a:rPr>
              <a:t> 확장 구축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관리대상 </a:t>
            </a:r>
            <a:r>
              <a:rPr lang="en" altLang="ko-KR" sz="1000" dirty="0">
                <a:latin typeface="+mn-ea"/>
              </a:rPr>
              <a:t>Metric </a:t>
            </a:r>
            <a:r>
              <a:rPr lang="ko-KR" altLang="en-US" sz="1000" dirty="0">
                <a:latin typeface="+mn-ea"/>
              </a:rPr>
              <a:t>확장 기술 학습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모니터 환경 구축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6</a:t>
            </a:r>
            <a:r>
              <a:rPr lang="ko-KR" altLang="en-US" sz="1100" dirty="0">
                <a:latin typeface="+mn-ea"/>
              </a:rPr>
              <a:t>월</a:t>
            </a:r>
            <a:r>
              <a:rPr lang="en-US" altLang="ko-KR" sz="1100" dirty="0">
                <a:latin typeface="+mn-ea"/>
              </a:rPr>
              <a:t>: Ops</a:t>
            </a:r>
            <a:r>
              <a:rPr lang="ko-KR" altLang="en-US" sz="1100" dirty="0">
                <a:latin typeface="+mn-ea"/>
              </a:rPr>
              <a:t>환경 </a:t>
            </a:r>
            <a:r>
              <a:rPr lang="en-US" altLang="ko-KR" sz="1100" dirty="0">
                <a:latin typeface="+mn-ea"/>
              </a:rPr>
              <a:t>3</a:t>
            </a:r>
            <a:r>
              <a:rPr lang="ko-KR" altLang="en-US" sz="1100" dirty="0">
                <a:latin typeface="+mn-ea"/>
              </a:rPr>
              <a:t>차 </a:t>
            </a:r>
            <a:r>
              <a:rPr lang="en-US" altLang="ko-KR" sz="1100" dirty="0">
                <a:latin typeface="+mn-ea"/>
              </a:rPr>
              <a:t>–</a:t>
            </a:r>
            <a:r>
              <a:rPr lang="ko-KR" altLang="en-US" sz="1100" dirty="0">
                <a:latin typeface="+mn-ea"/>
              </a:rPr>
              <a:t> 기본 감시 구현</a:t>
            </a:r>
            <a:endParaRPr lang="en-US" altLang="ko-KR" sz="1100" dirty="0">
              <a:latin typeface="+mn-ea"/>
            </a:endParaRPr>
          </a:p>
          <a:p>
            <a:pPr marL="450850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개인별 관리 대상의 실질적인 감시</a:t>
            </a:r>
            <a:r>
              <a:rPr lang="en-US" altLang="ko-KR" sz="1000" dirty="0">
                <a:latin typeface="+mn-ea"/>
              </a:rPr>
              <a:t>,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Alert</a:t>
            </a:r>
            <a:r>
              <a:rPr lang="ko-KR" altLang="en-US" sz="1000" dirty="0">
                <a:latin typeface="+mn-ea"/>
              </a:rPr>
              <a:t> 기초 구현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+mn-ea"/>
              </a:rPr>
              <a:t>7</a:t>
            </a:r>
            <a:r>
              <a:rPr lang="ko-KR" altLang="en-US" sz="1100" b="1" dirty="0">
                <a:latin typeface="+mn-ea"/>
              </a:rPr>
              <a:t>월</a:t>
            </a:r>
            <a:r>
              <a:rPr lang="en-US" altLang="ko-KR" sz="1100" b="1" dirty="0">
                <a:latin typeface="+mn-ea"/>
              </a:rPr>
              <a:t>: 1</a:t>
            </a:r>
            <a:r>
              <a:rPr lang="ko-KR" altLang="en-US" sz="1100" b="1" dirty="0">
                <a:latin typeface="+mn-ea"/>
              </a:rPr>
              <a:t>차 스터디 및 구현 마무리</a:t>
            </a:r>
            <a:r>
              <a:rPr lang="en-US" altLang="ko-KR" sz="1100" b="1" dirty="0">
                <a:latin typeface="+mn-ea"/>
              </a:rPr>
              <a:t>,</a:t>
            </a:r>
            <a:r>
              <a:rPr lang="ko-KR" altLang="en-US" sz="1100" b="1" dirty="0">
                <a:latin typeface="+mn-ea"/>
              </a:rPr>
              <a:t> 중간보고</a:t>
            </a:r>
            <a:r>
              <a:rPr lang="en-US" altLang="ko-KR" sz="1100" b="1" dirty="0">
                <a:latin typeface="+mn-ea"/>
              </a:rPr>
              <a:t> </a:t>
            </a: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8,9</a:t>
            </a:r>
            <a:r>
              <a:rPr lang="ko-KR" altLang="en-US" sz="1100" dirty="0">
                <a:latin typeface="+mn-ea"/>
              </a:rPr>
              <a:t>월 </a:t>
            </a:r>
            <a:r>
              <a:rPr lang="en-US" altLang="ko-KR" sz="1100" dirty="0">
                <a:latin typeface="+mn-ea"/>
              </a:rPr>
              <a:t>: Ops</a:t>
            </a:r>
            <a:r>
              <a:rPr lang="ko-KR" altLang="en-US" sz="1100" dirty="0">
                <a:latin typeface="+mn-ea"/>
              </a:rPr>
              <a:t> 환경 고도화</a:t>
            </a:r>
            <a:endParaRPr lang="en-US" altLang="ko-KR" sz="1100" dirty="0">
              <a:latin typeface="+mn-ea"/>
            </a:endParaRPr>
          </a:p>
          <a:p>
            <a:pPr marL="450850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sz="1000" dirty="0">
                <a:latin typeface="+mn-ea"/>
              </a:rPr>
              <a:t>Custom Exporter </a:t>
            </a:r>
            <a:r>
              <a:rPr lang="ko-KR" altLang="en-US" sz="1000" dirty="0">
                <a:latin typeface="+mn-ea"/>
              </a:rPr>
              <a:t>제작</a:t>
            </a:r>
            <a:r>
              <a:rPr lang="en-US" altLang="ko-KR" sz="1000" dirty="0">
                <a:latin typeface="+mn-ea"/>
              </a:rPr>
              <a:t>, Custom</a:t>
            </a:r>
            <a:r>
              <a:rPr lang="ko-KR" altLang="en-US" sz="1000" dirty="0">
                <a:latin typeface="+mn-ea"/>
              </a:rPr>
              <a:t> </a:t>
            </a:r>
            <a:r>
              <a:rPr lang="en" altLang="ko-KR" sz="1000" dirty="0">
                <a:latin typeface="+mn-ea"/>
              </a:rPr>
              <a:t>Metric</a:t>
            </a:r>
            <a:r>
              <a:rPr lang="ko-KR" altLang="en-US" sz="1000" dirty="0">
                <a:latin typeface="+mn-ea"/>
              </a:rPr>
              <a:t> 구현 및 적용</a:t>
            </a:r>
            <a:endParaRPr lang="en-US" altLang="ko-KR" sz="1000" dirty="0">
              <a:latin typeface="+mn-ea"/>
            </a:endParaRPr>
          </a:p>
          <a:p>
            <a:pPr marL="450850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개인별 관리 내역의 확장 </a:t>
            </a:r>
            <a:r>
              <a:rPr lang="en-US" altLang="ko-KR" sz="1000" dirty="0">
                <a:latin typeface="+mn-ea"/>
              </a:rPr>
              <a:t>Metric</a:t>
            </a:r>
            <a:r>
              <a:rPr lang="ko-KR" altLang="en-US" sz="1000" dirty="0">
                <a:latin typeface="+mn-ea"/>
              </a:rPr>
              <a:t> 연구 및 기본 감시 확대</a:t>
            </a: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10</a:t>
            </a:r>
            <a:r>
              <a:rPr lang="ko-KR" altLang="en-US" sz="1100" dirty="0">
                <a:latin typeface="+mn-ea"/>
              </a:rPr>
              <a:t>월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프로젝트 정리</a:t>
            </a:r>
            <a:endParaRPr lang="en-US" altLang="ko-KR" sz="1100" dirty="0">
              <a:latin typeface="+mn-ea"/>
            </a:endParaRPr>
          </a:p>
          <a:p>
            <a:pPr marL="450850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34" charset="-127"/>
              </a:rPr>
              <a:t>Study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34" charset="-127"/>
              </a:rPr>
              <a:t>프로젝트 산출물 정리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34" charset="-127"/>
              </a:rPr>
              <a:t>,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34" charset="-127"/>
              </a:rPr>
              <a:t> 미완 과제 정비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latin typeface="+mn-ea"/>
              </a:rPr>
              <a:t>11</a:t>
            </a:r>
            <a:r>
              <a:rPr lang="ko-KR" altLang="en-US" sz="1100" b="1" dirty="0">
                <a:latin typeface="+mn-ea"/>
              </a:rPr>
              <a:t>월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최종 보고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6CC7D9-E075-AD48-8447-87D0077619CA}"/>
              </a:ext>
            </a:extLst>
          </p:cNvPr>
          <p:cNvSpPr txBox="1"/>
          <p:nvPr/>
        </p:nvSpPr>
        <p:spPr>
          <a:xfrm>
            <a:off x="623888" y="168893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별 진행 계획</a:t>
            </a:r>
            <a:endParaRPr kumimoji="1" lang="ko-KR" altLang="en-US" sz="14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831A27-E711-544F-895A-A97BA0FF1476}"/>
              </a:ext>
            </a:extLst>
          </p:cNvPr>
          <p:cNvSpPr txBox="1"/>
          <p:nvPr/>
        </p:nvSpPr>
        <p:spPr>
          <a:xfrm>
            <a:off x="623888" y="507895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운영 방식</a:t>
            </a:r>
            <a:endParaRPr kumimoji="1" lang="ko-KR" altLang="en-US" sz="14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925C7D8-BE85-8C47-84E7-5333B493785A}"/>
              </a:ext>
            </a:extLst>
          </p:cNvPr>
          <p:cNvSpPr/>
          <p:nvPr/>
        </p:nvSpPr>
        <p:spPr>
          <a:xfrm>
            <a:off x="818041" y="5320041"/>
            <a:ext cx="5199970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월 단위 목표 기준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주 단위 모임 진행</a:t>
            </a:r>
            <a:endParaRPr lang="en-US" altLang="ko-KR" sz="1100" dirty="0">
              <a:latin typeface="+mn-ea"/>
            </a:endParaRPr>
          </a:p>
          <a:p>
            <a:pPr marL="365125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latin typeface="+mn-ea"/>
              </a:rPr>
              <a:t>개인 역할 및 과제는 지속 진행하고</a:t>
            </a:r>
            <a:r>
              <a:rPr lang="en-US" altLang="ko-KR" sz="1000" b="1" dirty="0">
                <a:latin typeface="+mn-ea"/>
              </a:rPr>
              <a:t>,</a:t>
            </a:r>
            <a:r>
              <a:rPr lang="ko-KR" altLang="en-US" sz="1000" b="1" dirty="0">
                <a:latin typeface="+mn-ea"/>
              </a:rPr>
              <a:t> 주 단위 공유</a:t>
            </a:r>
            <a:r>
              <a:rPr lang="en-US" altLang="ko-KR" sz="1000" b="1" dirty="0">
                <a:latin typeface="+mn-ea"/>
              </a:rPr>
              <a:t>,</a:t>
            </a:r>
            <a:r>
              <a:rPr lang="ko-KR" altLang="en-US" sz="1000" b="1" dirty="0">
                <a:latin typeface="+mn-ea"/>
              </a:rPr>
              <a:t> 협업</a:t>
            </a:r>
            <a:r>
              <a:rPr lang="en-US" altLang="ko-KR" sz="1000" b="1" dirty="0">
                <a:latin typeface="+mn-ea"/>
              </a:rPr>
              <a:t>,</a:t>
            </a:r>
            <a:r>
              <a:rPr lang="ko-KR" altLang="en-US" sz="1000" b="1" dirty="0">
                <a:latin typeface="+mn-ea"/>
              </a:rPr>
              <a:t> 확인 모임 진행</a:t>
            </a:r>
            <a:endParaRPr lang="en-US" altLang="ko-KR" sz="1100" b="1" dirty="0">
              <a:latin typeface="+mn-ea"/>
            </a:endParaRPr>
          </a:p>
          <a:p>
            <a:pPr marL="365125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월 초에 </a:t>
            </a:r>
            <a:r>
              <a:rPr lang="ko-KR" altLang="en-US" sz="1100" dirty="0" err="1">
                <a:latin typeface="+mn-ea"/>
              </a:rPr>
              <a:t>월단위의</a:t>
            </a:r>
            <a:r>
              <a:rPr lang="ko-KR" altLang="en-US" sz="1100" dirty="0">
                <a:latin typeface="+mn-ea"/>
              </a:rPr>
              <a:t> 목표 설정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월 말에 목표대비 정비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FAE041-6519-B74D-8D52-EE5B1FB524B7}"/>
              </a:ext>
            </a:extLst>
          </p:cNvPr>
          <p:cNvSpPr/>
          <p:nvPr/>
        </p:nvSpPr>
        <p:spPr>
          <a:xfrm>
            <a:off x="6270171" y="1953169"/>
            <a:ext cx="5297941" cy="3984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1ABE"/>
                </a:solidFill>
                <a:latin typeface="+mn-ea"/>
              </a:rPr>
              <a:t>4</a:t>
            </a:r>
            <a:r>
              <a:rPr lang="ko-KR" altLang="en-US" sz="1100" dirty="0">
                <a:solidFill>
                  <a:srgbClr val="001ABE"/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rgbClr val="001ABE"/>
                </a:solidFill>
                <a:latin typeface="+mn-ea"/>
              </a:rPr>
              <a:t>,5</a:t>
            </a:r>
            <a:r>
              <a:rPr lang="ko-KR" altLang="en-US" sz="1100" dirty="0">
                <a:solidFill>
                  <a:srgbClr val="001ABE"/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rgbClr val="001ABE"/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rgbClr val="001ABE"/>
                </a:solidFill>
                <a:latin typeface="+mn-ea"/>
              </a:rPr>
              <a:t> 공통 스터디 및 기본 형상 준비</a:t>
            </a:r>
            <a:endParaRPr lang="en-US" altLang="ko-KR" sz="1100" dirty="0">
              <a:solidFill>
                <a:srgbClr val="001ABE"/>
              </a:solidFill>
              <a:latin typeface="+mn-ea"/>
            </a:endParaRPr>
          </a:p>
          <a:p>
            <a:pPr marL="407988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 err="1">
                <a:solidFill>
                  <a:srgbClr val="001ABE"/>
                </a:solidFill>
                <a:latin typeface="+mn-ea"/>
              </a:rPr>
              <a:t>Promethus</a:t>
            </a:r>
            <a:r>
              <a:rPr lang="en-US" altLang="ko-KR" sz="1000" b="1" dirty="0">
                <a:solidFill>
                  <a:srgbClr val="001ABE"/>
                </a:solidFill>
                <a:latin typeface="+mn-ea"/>
              </a:rPr>
              <a:t>/Grafana </a:t>
            </a:r>
            <a:r>
              <a:rPr lang="ko-KR" altLang="en-US" sz="1000" b="1" dirty="0">
                <a:solidFill>
                  <a:srgbClr val="001ABE"/>
                </a:solidFill>
                <a:latin typeface="+mn-ea"/>
              </a:rPr>
              <a:t>도서 </a:t>
            </a:r>
            <a:r>
              <a:rPr lang="en-US" altLang="ko-KR" sz="1000" b="1" dirty="0">
                <a:solidFill>
                  <a:srgbClr val="001ABE"/>
                </a:solidFill>
                <a:latin typeface="+mn-ea"/>
              </a:rPr>
              <a:t>Study,</a:t>
            </a:r>
            <a:r>
              <a:rPr lang="ko-KR" altLang="en-US" sz="1000" b="1" dirty="0">
                <a:solidFill>
                  <a:srgbClr val="001ABE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001ABE"/>
                </a:solidFill>
                <a:latin typeface="+mn-ea"/>
              </a:rPr>
              <a:t>Oasis Cloud</a:t>
            </a:r>
            <a:r>
              <a:rPr lang="ko-KR" altLang="en-US" sz="1000" b="1" dirty="0">
                <a:solidFill>
                  <a:srgbClr val="001ABE"/>
                </a:solidFill>
                <a:latin typeface="+mn-ea"/>
              </a:rPr>
              <a:t> </a:t>
            </a:r>
            <a:r>
              <a:rPr lang="ko-KR" altLang="en-US" sz="1000" b="1" dirty="0" err="1">
                <a:solidFill>
                  <a:srgbClr val="001ABE"/>
                </a:solidFill>
                <a:latin typeface="+mn-ea"/>
              </a:rPr>
              <a:t>감시대상의</a:t>
            </a:r>
            <a:r>
              <a:rPr lang="ko-KR" altLang="en-US" sz="1000" b="1" dirty="0">
                <a:solidFill>
                  <a:srgbClr val="001ABE"/>
                </a:solidFill>
                <a:latin typeface="+mn-ea"/>
              </a:rPr>
              <a:t> 형상 구명</a:t>
            </a:r>
            <a:endParaRPr lang="en-US" altLang="ko-KR" sz="1000" b="1" dirty="0">
              <a:solidFill>
                <a:srgbClr val="001ABE"/>
              </a:solidFill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1ABE"/>
                </a:solidFill>
                <a:latin typeface="+mn-ea"/>
              </a:rPr>
              <a:t>6</a:t>
            </a:r>
            <a:r>
              <a:rPr lang="ko-KR" altLang="en-US" sz="1100" dirty="0">
                <a:solidFill>
                  <a:srgbClr val="001ABE"/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rgbClr val="001ABE"/>
                </a:solidFill>
                <a:latin typeface="+mn-ea"/>
              </a:rPr>
              <a:t>: Ops</a:t>
            </a:r>
            <a:r>
              <a:rPr lang="ko-KR" altLang="en-US" sz="1100" dirty="0">
                <a:solidFill>
                  <a:srgbClr val="001ABE"/>
                </a:solidFill>
                <a:latin typeface="+mn-ea"/>
              </a:rPr>
              <a:t>환경 및 </a:t>
            </a:r>
            <a:r>
              <a:rPr lang="ko-KR" altLang="en-US" sz="1100" dirty="0" err="1">
                <a:solidFill>
                  <a:srgbClr val="001ABE"/>
                </a:solidFill>
                <a:latin typeface="+mn-ea"/>
              </a:rPr>
              <a:t>분양별</a:t>
            </a:r>
            <a:r>
              <a:rPr lang="ko-KR" altLang="en-US" sz="1100" dirty="0">
                <a:solidFill>
                  <a:srgbClr val="001ABE"/>
                </a:solidFill>
                <a:latin typeface="+mn-ea"/>
              </a:rPr>
              <a:t> 기본 감시 구현</a:t>
            </a:r>
            <a:endParaRPr lang="en-US" altLang="ko-KR" sz="1100" dirty="0">
              <a:solidFill>
                <a:srgbClr val="001ABE"/>
              </a:solidFill>
              <a:latin typeface="+mn-ea"/>
            </a:endParaRPr>
          </a:p>
          <a:p>
            <a:pPr marL="450850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001ABE"/>
                </a:solidFill>
                <a:latin typeface="+mn-ea"/>
              </a:rPr>
              <a:t>Oasis</a:t>
            </a:r>
            <a:r>
              <a:rPr lang="ko-KR" altLang="en-US" sz="1000" dirty="0">
                <a:solidFill>
                  <a:srgbClr val="001ABE"/>
                </a:solidFill>
                <a:latin typeface="+mn-ea"/>
              </a:rPr>
              <a:t>감시 환경 구축</a:t>
            </a:r>
            <a:r>
              <a:rPr lang="en-US" altLang="ko-KR" sz="1000" dirty="0">
                <a:solidFill>
                  <a:srgbClr val="001ABE"/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rgbClr val="001ABE"/>
                </a:solidFill>
                <a:latin typeface="+mn-ea"/>
              </a:rPr>
              <a:t> 영역별 </a:t>
            </a:r>
            <a:r>
              <a:rPr lang="ko-KR" altLang="en-US" sz="1000" dirty="0" err="1">
                <a:solidFill>
                  <a:srgbClr val="001ABE"/>
                </a:solidFill>
                <a:latin typeface="+mn-ea"/>
              </a:rPr>
              <a:t>감시대상별</a:t>
            </a:r>
            <a:r>
              <a:rPr lang="ko-KR" altLang="en-US" sz="1000" dirty="0">
                <a:solidFill>
                  <a:srgbClr val="001ABE"/>
                </a:solidFill>
                <a:latin typeface="+mn-ea"/>
              </a:rPr>
              <a:t> 감시 형상 구현</a:t>
            </a:r>
            <a:endParaRPr lang="en-US" altLang="ko-KR" sz="1000" dirty="0">
              <a:solidFill>
                <a:srgbClr val="001ABE"/>
              </a:solidFill>
              <a:latin typeface="+mn-ea"/>
            </a:endParaRPr>
          </a:p>
          <a:p>
            <a:pPr marL="450850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001ABE"/>
                </a:solidFill>
                <a:latin typeface="+mn-ea"/>
              </a:rPr>
              <a:t>필요 데이터 수집 및 처리 기능을 위한 </a:t>
            </a:r>
            <a:r>
              <a:rPr lang="en-US" altLang="ko-KR" sz="1000" b="1" dirty="0">
                <a:solidFill>
                  <a:srgbClr val="001ABE"/>
                </a:solidFill>
                <a:latin typeface="+mn-ea"/>
              </a:rPr>
              <a:t>Agent </a:t>
            </a:r>
            <a:r>
              <a:rPr lang="ko-KR" altLang="en-US" sz="1000" b="1" dirty="0">
                <a:solidFill>
                  <a:srgbClr val="001ABE"/>
                </a:solidFill>
                <a:latin typeface="+mn-ea"/>
              </a:rPr>
              <a:t>자체 개발</a:t>
            </a:r>
            <a:endParaRPr lang="en-US" altLang="ko-KR" sz="1000" b="1" dirty="0">
              <a:solidFill>
                <a:srgbClr val="001ABE"/>
              </a:solidFill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1ABE"/>
                </a:solidFill>
                <a:latin typeface="+mn-ea"/>
              </a:rPr>
              <a:t>7</a:t>
            </a:r>
            <a:r>
              <a:rPr lang="ko-KR" altLang="en-US" sz="1100" dirty="0">
                <a:solidFill>
                  <a:srgbClr val="001ABE"/>
                </a:solidFill>
                <a:latin typeface="+mn-ea"/>
              </a:rPr>
              <a:t>월</a:t>
            </a:r>
            <a:r>
              <a:rPr lang="en-US" altLang="ko-KR" sz="1100" dirty="0">
                <a:solidFill>
                  <a:srgbClr val="001ABE"/>
                </a:solidFill>
                <a:latin typeface="+mn-ea"/>
              </a:rPr>
              <a:t>: 1</a:t>
            </a:r>
            <a:r>
              <a:rPr lang="ko-KR" altLang="en-US" sz="1100" dirty="0">
                <a:solidFill>
                  <a:srgbClr val="001ABE"/>
                </a:solidFill>
                <a:latin typeface="+mn-ea"/>
              </a:rPr>
              <a:t>차 스터디 및 구현 마무리</a:t>
            </a:r>
            <a:r>
              <a:rPr lang="en-US" altLang="ko-KR" sz="1100" dirty="0">
                <a:solidFill>
                  <a:srgbClr val="001ABE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1ABE"/>
                </a:solidFill>
                <a:latin typeface="+mn-ea"/>
              </a:rPr>
              <a:t> 중간보고</a:t>
            </a:r>
            <a:r>
              <a:rPr lang="en-US" altLang="ko-KR" sz="1100" dirty="0">
                <a:solidFill>
                  <a:srgbClr val="001ABE"/>
                </a:solidFill>
                <a:latin typeface="+mn-ea"/>
              </a:rPr>
              <a:t> </a:t>
            </a:r>
          </a:p>
          <a:p>
            <a:pPr marL="449263" lvl="1" indent="-169863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001ABE"/>
                </a:solidFill>
                <a:latin typeface="+mn-ea"/>
              </a:rPr>
              <a:t>감시 </a:t>
            </a:r>
            <a:r>
              <a:rPr lang="ko-KR" altLang="en-US" sz="1100" b="1" dirty="0" err="1">
                <a:solidFill>
                  <a:srgbClr val="001ABE"/>
                </a:solidFill>
                <a:latin typeface="+mn-ea"/>
              </a:rPr>
              <a:t>대상별</a:t>
            </a:r>
            <a:r>
              <a:rPr lang="ko-KR" altLang="en-US" sz="1100" b="1" dirty="0">
                <a:solidFill>
                  <a:srgbClr val="001ABE"/>
                </a:solidFill>
                <a:latin typeface="+mn-ea"/>
              </a:rPr>
              <a:t> 기본 감시 형상 구현 </a:t>
            </a:r>
            <a:r>
              <a:rPr lang="en-US" altLang="ko-KR" sz="1100" b="1" dirty="0">
                <a:solidFill>
                  <a:srgbClr val="001ABE"/>
                </a:solidFill>
                <a:latin typeface="+mn-ea"/>
              </a:rPr>
              <a:t>(</a:t>
            </a:r>
            <a:r>
              <a:rPr lang="ko-KR" altLang="en-US" sz="1100" b="1" dirty="0" err="1">
                <a:solidFill>
                  <a:srgbClr val="001ABE"/>
                </a:solidFill>
                <a:latin typeface="+mn-ea"/>
              </a:rPr>
              <a:t>시연참고</a:t>
            </a:r>
            <a:r>
              <a:rPr lang="en-US" altLang="ko-KR" sz="1100" b="1" dirty="0">
                <a:solidFill>
                  <a:srgbClr val="001ABE"/>
                </a:solidFill>
                <a:latin typeface="+mn-ea"/>
              </a:rPr>
              <a:t>)</a:t>
            </a:r>
          </a:p>
          <a:p>
            <a:pPr marL="279400" lvl="1">
              <a:lnSpc>
                <a:spcPct val="140000"/>
              </a:lnSpc>
            </a:pPr>
            <a:endParaRPr lang="en-US" altLang="ko-KR" sz="1100" b="1" dirty="0">
              <a:solidFill>
                <a:srgbClr val="001ABE"/>
              </a:solidFill>
              <a:latin typeface="+mn-ea"/>
            </a:endParaRPr>
          </a:p>
          <a:p>
            <a:pPr marL="279400" lvl="1">
              <a:lnSpc>
                <a:spcPct val="140000"/>
              </a:lnSpc>
            </a:pPr>
            <a:endParaRPr lang="en-US" altLang="ko-KR" sz="1100" b="1" dirty="0">
              <a:solidFill>
                <a:srgbClr val="001ABE"/>
              </a:solidFill>
              <a:latin typeface="+mn-ea"/>
            </a:endParaRPr>
          </a:p>
          <a:p>
            <a:pPr marL="279400" lvl="1">
              <a:lnSpc>
                <a:spcPct val="140000"/>
              </a:lnSpc>
            </a:pPr>
            <a:endParaRPr lang="en-US" altLang="ko-KR" sz="1100" b="1" dirty="0">
              <a:solidFill>
                <a:srgbClr val="001ABE"/>
              </a:solidFill>
              <a:latin typeface="+mn-ea"/>
            </a:endParaRPr>
          </a:p>
          <a:p>
            <a:pPr marL="279400" lvl="1">
              <a:lnSpc>
                <a:spcPct val="140000"/>
              </a:lnSpc>
            </a:pPr>
            <a:endParaRPr lang="en-US" altLang="ko-KR" sz="1100" b="1" dirty="0">
              <a:solidFill>
                <a:srgbClr val="001ABE"/>
              </a:solidFill>
              <a:latin typeface="+mn-ea"/>
            </a:endParaRPr>
          </a:p>
          <a:p>
            <a:pPr marL="279400" lvl="1">
              <a:lnSpc>
                <a:spcPct val="140000"/>
              </a:lnSpc>
            </a:pPr>
            <a:endParaRPr lang="en-US" altLang="ko-KR" sz="1100" b="1" dirty="0">
              <a:solidFill>
                <a:srgbClr val="001ABE"/>
              </a:solidFill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i="1" dirty="0">
                <a:solidFill>
                  <a:srgbClr val="001ABE"/>
                </a:solidFill>
                <a:latin typeface="+mn-ea"/>
              </a:rPr>
              <a:t>8,9</a:t>
            </a:r>
            <a:r>
              <a:rPr lang="ko-KR" altLang="en-US" sz="1100" i="1" dirty="0">
                <a:solidFill>
                  <a:srgbClr val="001ABE"/>
                </a:solidFill>
                <a:latin typeface="+mn-ea"/>
              </a:rPr>
              <a:t>월 </a:t>
            </a:r>
            <a:r>
              <a:rPr lang="en-US" altLang="ko-KR" sz="1100" i="1" dirty="0">
                <a:solidFill>
                  <a:srgbClr val="001ABE"/>
                </a:solidFill>
                <a:latin typeface="+mn-ea"/>
              </a:rPr>
              <a:t>: Ops</a:t>
            </a:r>
            <a:r>
              <a:rPr lang="ko-KR" altLang="en-US" sz="1100" i="1" dirty="0">
                <a:solidFill>
                  <a:srgbClr val="001ABE"/>
                </a:solidFill>
                <a:latin typeface="+mn-ea"/>
              </a:rPr>
              <a:t> 환경 고도화</a:t>
            </a:r>
            <a:endParaRPr lang="en-US" altLang="ko-KR" sz="1100" i="1" dirty="0">
              <a:solidFill>
                <a:srgbClr val="001ABE"/>
              </a:solidFill>
              <a:latin typeface="+mn-ea"/>
            </a:endParaRPr>
          </a:p>
          <a:p>
            <a:pPr marL="450850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000" i="1" dirty="0">
                <a:solidFill>
                  <a:srgbClr val="001ABE"/>
                </a:solidFill>
                <a:latin typeface="+mn-ea"/>
              </a:rPr>
              <a:t>감시 </a:t>
            </a:r>
            <a:r>
              <a:rPr lang="ko-KR" altLang="en-US" sz="1000" i="1" dirty="0" err="1">
                <a:solidFill>
                  <a:srgbClr val="001ABE"/>
                </a:solidFill>
                <a:latin typeface="+mn-ea"/>
              </a:rPr>
              <a:t>대상별</a:t>
            </a:r>
            <a:r>
              <a:rPr lang="ko-KR" altLang="en-US" sz="1000" i="1" dirty="0">
                <a:solidFill>
                  <a:srgbClr val="001ABE"/>
                </a:solidFill>
                <a:latin typeface="+mn-ea"/>
              </a:rPr>
              <a:t> 감시 요소 및 수준 강화</a:t>
            </a:r>
            <a:r>
              <a:rPr lang="en-US" altLang="ko-KR" sz="1000" i="1" dirty="0">
                <a:solidFill>
                  <a:srgbClr val="001ABE"/>
                </a:solidFill>
                <a:latin typeface="+mn-ea"/>
              </a:rPr>
              <a:t>,</a:t>
            </a:r>
            <a:r>
              <a:rPr lang="ko-KR" altLang="en-US" sz="1000" i="1" dirty="0">
                <a:solidFill>
                  <a:srgbClr val="001ABE"/>
                </a:solidFill>
                <a:latin typeface="+mn-ea"/>
              </a:rPr>
              <a:t> 관련 데이터 수집</a:t>
            </a:r>
            <a:r>
              <a:rPr lang="en-US" altLang="ko-KR" sz="1000" i="1" dirty="0">
                <a:solidFill>
                  <a:srgbClr val="001ABE"/>
                </a:solidFill>
                <a:latin typeface="+mn-ea"/>
              </a:rPr>
              <a:t>/</a:t>
            </a:r>
            <a:r>
              <a:rPr lang="ko-KR" altLang="en-US" sz="1000" i="1" dirty="0">
                <a:solidFill>
                  <a:srgbClr val="001ABE"/>
                </a:solidFill>
                <a:latin typeface="+mn-ea"/>
              </a:rPr>
              <a:t>처리 기능 추가 개발</a:t>
            </a:r>
            <a:endParaRPr lang="en-US" altLang="ko-KR" sz="1000" i="1" dirty="0">
              <a:solidFill>
                <a:srgbClr val="001ABE"/>
              </a:solidFill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i="1" dirty="0">
                <a:solidFill>
                  <a:srgbClr val="001ABE"/>
                </a:solidFill>
                <a:latin typeface="+mn-ea"/>
              </a:rPr>
              <a:t>10</a:t>
            </a:r>
            <a:r>
              <a:rPr lang="ko-KR" altLang="en-US" sz="1100" i="1" dirty="0">
                <a:solidFill>
                  <a:srgbClr val="001ABE"/>
                </a:solidFill>
                <a:latin typeface="+mn-ea"/>
              </a:rPr>
              <a:t>월</a:t>
            </a:r>
            <a:r>
              <a:rPr lang="en-US" altLang="ko-KR" sz="1100" i="1" dirty="0">
                <a:solidFill>
                  <a:srgbClr val="001ABE"/>
                </a:solidFill>
                <a:latin typeface="+mn-ea"/>
              </a:rPr>
              <a:t>: </a:t>
            </a:r>
            <a:r>
              <a:rPr lang="ko-KR" altLang="en-US" sz="1100" i="1" dirty="0">
                <a:solidFill>
                  <a:srgbClr val="001ABE"/>
                </a:solidFill>
                <a:latin typeface="+mn-ea"/>
              </a:rPr>
              <a:t>프로젝트 정리</a:t>
            </a:r>
            <a:endParaRPr lang="en-US" altLang="ko-KR" sz="1100" i="1" dirty="0">
              <a:solidFill>
                <a:srgbClr val="001ABE"/>
              </a:solidFill>
              <a:latin typeface="+mn-ea"/>
            </a:endParaRPr>
          </a:p>
          <a:p>
            <a:pPr marL="450850" lvl="1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i="1" dirty="0">
                <a:solidFill>
                  <a:srgbClr val="001ABE"/>
                </a:solidFill>
                <a:latin typeface="맑은 고딕" panose="020B0503020000020004" pitchFamily="34" charset="-127"/>
              </a:rPr>
              <a:t>Study </a:t>
            </a:r>
            <a:r>
              <a:rPr lang="ko-KR" altLang="en-US" sz="1000" i="1" dirty="0">
                <a:solidFill>
                  <a:srgbClr val="001ABE"/>
                </a:solidFill>
                <a:latin typeface="맑은 고딕" panose="020B0503020000020004" pitchFamily="34" charset="-127"/>
              </a:rPr>
              <a:t>프로젝트 산출물 정리</a:t>
            </a:r>
            <a:r>
              <a:rPr lang="en-US" altLang="ko-KR" sz="1000" i="1" dirty="0">
                <a:solidFill>
                  <a:srgbClr val="001ABE"/>
                </a:solidFill>
                <a:latin typeface="맑은 고딕" panose="020B0503020000020004" pitchFamily="34" charset="-127"/>
              </a:rPr>
              <a:t>,</a:t>
            </a:r>
            <a:r>
              <a:rPr lang="ko-KR" altLang="en-US" sz="1000" i="1" dirty="0">
                <a:solidFill>
                  <a:srgbClr val="001ABE"/>
                </a:solidFill>
                <a:latin typeface="맑은 고딕" panose="020B0503020000020004" pitchFamily="34" charset="-127"/>
              </a:rPr>
              <a:t> 미완 과제 정비</a:t>
            </a:r>
            <a:endParaRPr lang="en-US" altLang="ko-KR" sz="1100" i="1" dirty="0">
              <a:solidFill>
                <a:srgbClr val="001ABE"/>
              </a:solidFill>
              <a:latin typeface="+mn-ea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100" i="1" dirty="0">
                <a:solidFill>
                  <a:srgbClr val="001ABE"/>
                </a:solidFill>
                <a:latin typeface="+mn-ea"/>
              </a:rPr>
              <a:t>11</a:t>
            </a:r>
            <a:r>
              <a:rPr lang="ko-KR" altLang="en-US" sz="1100" i="1" dirty="0">
                <a:solidFill>
                  <a:srgbClr val="001ABE"/>
                </a:solidFill>
                <a:latin typeface="+mn-ea"/>
              </a:rPr>
              <a:t>월</a:t>
            </a:r>
            <a:r>
              <a:rPr lang="en-US" altLang="ko-KR" sz="1100" i="1" dirty="0">
                <a:solidFill>
                  <a:srgbClr val="001ABE"/>
                </a:solidFill>
                <a:latin typeface="+mn-ea"/>
              </a:rPr>
              <a:t>: </a:t>
            </a:r>
            <a:r>
              <a:rPr lang="ko-KR" altLang="en-US" sz="1100" i="1" dirty="0">
                <a:solidFill>
                  <a:srgbClr val="001ABE"/>
                </a:solidFill>
                <a:latin typeface="+mn-ea"/>
              </a:rPr>
              <a:t>최종 보고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27884-185B-DD4B-A5EB-64E5469B348B}"/>
              </a:ext>
            </a:extLst>
          </p:cNvPr>
          <p:cNvSpPr txBox="1"/>
          <p:nvPr/>
        </p:nvSpPr>
        <p:spPr>
          <a:xfrm>
            <a:off x="6096000" y="168893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u="sng" dirty="0">
                <a:solidFill>
                  <a:srgbClr val="001ABE"/>
                </a:solidFill>
              </a:rPr>
              <a:t>월 별 진행 실적</a:t>
            </a:r>
          </a:p>
        </p:txBody>
      </p:sp>
      <p:pic>
        <p:nvPicPr>
          <p:cNvPr id="6" name="그림 5">
            <a:hlinkClick r:id="rId2"/>
            <a:extLst>
              <a:ext uri="{FF2B5EF4-FFF2-40B4-BE49-F238E27FC236}">
                <a16:creationId xmlns:a16="http://schemas.microsoft.com/office/drawing/2014/main" id="{3A50783B-469F-CA4D-94B3-A4896510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40" y="3746385"/>
            <a:ext cx="580801" cy="481941"/>
          </a:xfrm>
          <a:prstGeom prst="rect">
            <a:avLst/>
          </a:prstGeom>
        </p:spPr>
      </p:pic>
      <p:sp>
        <p:nvSpPr>
          <p:cNvPr id="14" name="TextBox 13">
            <a:hlinkClick r:id="rId2"/>
            <a:extLst>
              <a:ext uri="{FF2B5EF4-FFF2-40B4-BE49-F238E27FC236}">
                <a16:creationId xmlns:a16="http://schemas.microsoft.com/office/drawing/2014/main" id="{9EE88143-AC5F-D94A-8C66-6CE865E4998F}"/>
              </a:ext>
            </a:extLst>
          </p:cNvPr>
          <p:cNvSpPr txBox="1"/>
          <p:nvPr/>
        </p:nvSpPr>
        <p:spPr>
          <a:xfrm>
            <a:off x="7129670" y="4228326"/>
            <a:ext cx="29817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https://</a:t>
            </a:r>
            <a:r>
              <a:rPr kumimoji="1" lang="en-US" altLang="ko-KR" sz="1000" dirty="0" err="1"/>
              <a:t>confluence.skbroadband.com</a:t>
            </a:r>
            <a:r>
              <a:rPr kumimoji="1" lang="en-US" altLang="ko-KR" sz="1000" dirty="0"/>
              <a:t>/x/</a:t>
            </a:r>
            <a:r>
              <a:rPr kumimoji="1" lang="en-US" altLang="ko-KR" sz="1000" dirty="0" err="1"/>
              <a:t>pqekF</a:t>
            </a:r>
            <a:endParaRPr kumimoji="1"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3711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552ECE9-8D29-BA41-92C8-9DDBDB247C96}"/>
              </a:ext>
            </a:extLst>
          </p:cNvPr>
          <p:cNvSpPr/>
          <p:nvPr/>
        </p:nvSpPr>
        <p:spPr>
          <a:xfrm>
            <a:off x="6047782" y="3418815"/>
            <a:ext cx="1620163" cy="2400285"/>
          </a:xfrm>
          <a:prstGeom prst="roundRect">
            <a:avLst>
              <a:gd name="adj" fmla="val 462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42090A5-29E1-634E-8824-C8949548E1FB}"/>
              </a:ext>
            </a:extLst>
          </p:cNvPr>
          <p:cNvSpPr/>
          <p:nvPr/>
        </p:nvSpPr>
        <p:spPr>
          <a:xfrm>
            <a:off x="5836644" y="3174983"/>
            <a:ext cx="1620163" cy="2400286"/>
          </a:xfrm>
          <a:prstGeom prst="roundRect">
            <a:avLst>
              <a:gd name="adj" fmla="val 462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09DF1B8-4151-6243-BC0C-BBD5BD97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059" y="5134166"/>
            <a:ext cx="369790" cy="36837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86F9817-0FB9-A347-B9A9-7B27E453E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78" y="5198573"/>
            <a:ext cx="272886" cy="272886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3CE74BB7-4F5A-C84C-80E2-4EE47F333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33" y="4627254"/>
            <a:ext cx="398238" cy="398238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D23A2F0-E0A8-4246-8DDC-38454D63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97" y="4795674"/>
            <a:ext cx="272886" cy="27288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27133ECE-E32A-CF49-8D17-27856B33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0588" y="2805042"/>
            <a:ext cx="364046" cy="3640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432FF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432FF"/>
                </a:solidFill>
              </a:rPr>
              <a:t> </a:t>
            </a:r>
            <a:r>
              <a:rPr kumimoji="1" lang="en-US" altLang="ko-KR" b="1" u="sng" dirty="0">
                <a:solidFill>
                  <a:srgbClr val="0432FF"/>
                </a:solidFill>
              </a:rPr>
              <a:t>–</a:t>
            </a:r>
            <a:r>
              <a:rPr kumimoji="1" lang="ko-KR" altLang="en-US" b="1" u="sng" dirty="0">
                <a:solidFill>
                  <a:srgbClr val="0432FF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432FF"/>
                </a:solidFill>
              </a:rPr>
              <a:t>종합 </a:t>
            </a:r>
            <a:r>
              <a:rPr kumimoji="1" lang="en-US" altLang="ko-KR" sz="1600" dirty="0"/>
              <a:t>(1</a:t>
            </a:r>
            <a:r>
              <a:rPr kumimoji="1" lang="ko-KR" altLang="en-US" sz="1600" dirty="0"/>
              <a:t>조</a:t>
            </a:r>
            <a:r>
              <a:rPr kumimoji="1" lang="en-US" altLang="ko-KR" sz="1600" dirty="0"/>
              <a:t>:Cloud/</a:t>
            </a:r>
            <a:r>
              <a:rPr kumimoji="1" lang="en-US" altLang="ko-KR" sz="1600" dirty="0" err="1"/>
              <a:t>OpenSource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</a:t>
            </a:r>
            <a:r>
              <a:rPr kumimoji="1" lang="en-US" altLang="ko-KR" sz="1600" dirty="0"/>
              <a:t>Data Lake </a:t>
            </a:r>
            <a:r>
              <a:rPr kumimoji="1" lang="ko-KR" altLang="en-US" sz="1600" dirty="0"/>
              <a:t>효율적 관리 </a:t>
            </a:r>
            <a:r>
              <a:rPr kumimoji="1" lang="en-US" altLang="ko-KR" sz="1600" dirty="0"/>
              <a:t>Research)</a:t>
            </a:r>
            <a:endParaRPr kumimoji="1" lang="ko-KR" altLang="en-US" b="1" dirty="0"/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10029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중간보고 기준</a:t>
            </a:r>
            <a:r>
              <a:rPr kumimoji="1" lang="en-US" altLang="ko-KR" dirty="0">
                <a:solidFill>
                  <a:srgbClr val="001ABE"/>
                </a:solidFill>
              </a:rPr>
              <a:t>)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Oasis Ops </a:t>
            </a:r>
            <a:r>
              <a:rPr kumimoji="1" lang="ko-KR" altLang="en-US" dirty="0">
                <a:solidFill>
                  <a:srgbClr val="001ABE"/>
                </a:solidFill>
              </a:rPr>
              <a:t>플랫폼 구축 및 감시 </a:t>
            </a:r>
            <a:r>
              <a:rPr kumimoji="1" lang="ko-KR" altLang="en-US" dirty="0" err="1">
                <a:solidFill>
                  <a:srgbClr val="001ABE"/>
                </a:solidFill>
              </a:rPr>
              <a:t>대상별</a:t>
            </a:r>
            <a:r>
              <a:rPr kumimoji="1" lang="ko-KR" altLang="en-US" dirty="0">
                <a:solidFill>
                  <a:srgbClr val="001ABE"/>
                </a:solidFill>
              </a:rPr>
              <a:t> 개인별 구현 진행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b="1" dirty="0">
                <a:solidFill>
                  <a:srgbClr val="001ABE"/>
                </a:solidFill>
              </a:rPr>
              <a:t>(</a:t>
            </a:r>
            <a:r>
              <a:rPr kumimoji="1" lang="ko-KR" altLang="en-US" b="1" dirty="0">
                <a:solidFill>
                  <a:srgbClr val="001ABE"/>
                </a:solidFill>
              </a:rPr>
              <a:t>공통</a:t>
            </a:r>
            <a:r>
              <a:rPr kumimoji="1" lang="en-US" altLang="ko-KR" b="1" dirty="0">
                <a:solidFill>
                  <a:srgbClr val="001ABE"/>
                </a:solidFill>
              </a:rPr>
              <a:t>)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en-US" b="1" dirty="0">
                <a:solidFill>
                  <a:srgbClr val="001ABE"/>
                </a:solidFill>
              </a:rPr>
              <a:t>Oasis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Ops</a:t>
            </a:r>
            <a:r>
              <a:rPr kumimoji="1" lang="ko-KR" altLang="en-US" b="1" dirty="0">
                <a:solidFill>
                  <a:srgbClr val="001ABE"/>
                </a:solidFill>
              </a:rPr>
              <a:t> 플랫폼</a:t>
            </a:r>
            <a:r>
              <a:rPr kumimoji="1" lang="en-US" altLang="ko-KR" dirty="0">
                <a:solidFill>
                  <a:srgbClr val="001ABE"/>
                </a:solidFill>
              </a:rPr>
              <a:t>: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 err="1">
                <a:solidFill>
                  <a:srgbClr val="001ABE"/>
                </a:solidFill>
              </a:rPr>
              <a:t>onPrem</a:t>
            </a:r>
            <a:r>
              <a:rPr kumimoji="1" lang="ko-KR" altLang="en-US" dirty="0">
                <a:solidFill>
                  <a:srgbClr val="001ABE"/>
                </a:solidFill>
              </a:rPr>
              <a:t>환경에 </a:t>
            </a:r>
            <a:r>
              <a:rPr kumimoji="1" lang="en-US" altLang="ko-KR" dirty="0" err="1">
                <a:solidFill>
                  <a:srgbClr val="001ABE"/>
                </a:solidFill>
              </a:rPr>
              <a:t>Promethues</a:t>
            </a:r>
            <a:r>
              <a:rPr kumimoji="1" lang="en-US" altLang="ko-KR" dirty="0">
                <a:solidFill>
                  <a:srgbClr val="001ABE"/>
                </a:solidFill>
              </a:rPr>
              <a:t>, Grafana,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RDB Replay</a:t>
            </a:r>
            <a:r>
              <a:rPr kumimoji="1" lang="ko-KR" altLang="en-US" dirty="0">
                <a:solidFill>
                  <a:srgbClr val="001ABE"/>
                </a:solidFill>
              </a:rPr>
              <a:t>환경 구축 및 </a:t>
            </a:r>
            <a:r>
              <a:rPr kumimoji="1" lang="ko-KR" altLang="en-US" b="1" dirty="0">
                <a:solidFill>
                  <a:srgbClr val="001ABE"/>
                </a:solidFill>
              </a:rPr>
              <a:t>자체 개발 </a:t>
            </a:r>
            <a:r>
              <a:rPr kumimoji="1" lang="en-US" altLang="ko-KR" b="1" dirty="0">
                <a:solidFill>
                  <a:srgbClr val="001ABE"/>
                </a:solidFill>
              </a:rPr>
              <a:t>Relay Agent</a:t>
            </a:r>
            <a:r>
              <a:rPr kumimoji="1" lang="ko-KR" altLang="en-US" b="1" dirty="0">
                <a:solidFill>
                  <a:srgbClr val="001ABE"/>
                </a:solidFill>
              </a:rPr>
              <a:t>의 구동</a:t>
            </a:r>
            <a:r>
              <a:rPr kumimoji="1" lang="en-US" altLang="ko-KR" b="1" dirty="0">
                <a:solidFill>
                  <a:srgbClr val="001ABE"/>
                </a:solidFill>
              </a:rPr>
              <a:t>/</a:t>
            </a:r>
            <a:r>
              <a:rPr kumimoji="1" lang="ko-KR" altLang="en-US" b="1" dirty="0">
                <a:solidFill>
                  <a:srgbClr val="001ABE"/>
                </a:solidFill>
              </a:rPr>
              <a:t>연동 환경 </a:t>
            </a:r>
            <a:r>
              <a:rPr kumimoji="1" lang="ko-KR" altLang="en-US" dirty="0">
                <a:solidFill>
                  <a:srgbClr val="001ABE"/>
                </a:solidFill>
              </a:rPr>
              <a:t>구축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b="1" dirty="0">
                <a:solidFill>
                  <a:srgbClr val="001ABE"/>
                </a:solidFill>
              </a:rPr>
              <a:t>(</a:t>
            </a:r>
            <a:r>
              <a:rPr kumimoji="1" lang="ko-KR" altLang="en-US" b="1" dirty="0">
                <a:solidFill>
                  <a:srgbClr val="001ABE"/>
                </a:solidFill>
              </a:rPr>
              <a:t>개인</a:t>
            </a:r>
            <a:r>
              <a:rPr kumimoji="1" lang="en-US" altLang="ko-KR" b="1" dirty="0">
                <a:solidFill>
                  <a:srgbClr val="001ABE"/>
                </a:solidFill>
              </a:rPr>
              <a:t>)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Oasis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Ops</a:t>
            </a:r>
            <a:r>
              <a:rPr kumimoji="1" lang="ko-KR" altLang="en-US" b="1" dirty="0">
                <a:solidFill>
                  <a:srgbClr val="001ABE"/>
                </a:solidFill>
              </a:rPr>
              <a:t> 서비스</a:t>
            </a:r>
            <a:r>
              <a:rPr kumimoji="1" lang="en-US" altLang="ko-KR" dirty="0">
                <a:solidFill>
                  <a:srgbClr val="001ABE"/>
                </a:solidFill>
              </a:rPr>
              <a:t>: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Oasis </a:t>
            </a:r>
            <a:r>
              <a:rPr kumimoji="1" lang="ko-KR" altLang="en-US" dirty="0">
                <a:solidFill>
                  <a:srgbClr val="001ABE"/>
                </a:solidFill>
              </a:rPr>
              <a:t>서비스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 err="1">
                <a:solidFill>
                  <a:srgbClr val="001ABE"/>
                </a:solidFill>
              </a:rPr>
              <a:t>단위별</a:t>
            </a:r>
            <a:r>
              <a:rPr kumimoji="1" lang="ko-KR" altLang="en-US" dirty="0">
                <a:solidFill>
                  <a:srgbClr val="001ABE"/>
                </a:solidFill>
              </a:rPr>
              <a:t> 기초 핵심 요소에 대한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ko-KR" altLang="en-US" b="1" dirty="0">
                <a:solidFill>
                  <a:srgbClr val="001ABE"/>
                </a:solidFill>
              </a:rPr>
              <a:t>감시 정보 수집</a:t>
            </a:r>
            <a:r>
              <a:rPr kumimoji="1" lang="en-US" altLang="ko-KR" b="1" dirty="0">
                <a:solidFill>
                  <a:srgbClr val="001ABE"/>
                </a:solidFill>
              </a:rPr>
              <a:t>/</a:t>
            </a:r>
            <a:r>
              <a:rPr kumimoji="1" lang="ko-KR" altLang="en-US" b="1" dirty="0">
                <a:solidFill>
                  <a:srgbClr val="001ABE"/>
                </a:solidFill>
              </a:rPr>
              <a:t>처리 기능 </a:t>
            </a:r>
            <a:r>
              <a:rPr kumimoji="1" lang="en-US" altLang="ko-KR" b="1" dirty="0">
                <a:solidFill>
                  <a:srgbClr val="001ABE"/>
                </a:solidFill>
              </a:rPr>
              <a:t>Agent </a:t>
            </a:r>
            <a:r>
              <a:rPr kumimoji="1" lang="ko-KR" altLang="en-US" b="1" dirty="0">
                <a:solidFill>
                  <a:srgbClr val="001ABE"/>
                </a:solidFill>
              </a:rPr>
              <a:t>자체 개발 </a:t>
            </a:r>
            <a:r>
              <a:rPr kumimoji="1" lang="ko-KR" altLang="en-US" dirty="0">
                <a:solidFill>
                  <a:srgbClr val="001ABE"/>
                </a:solidFill>
              </a:rPr>
              <a:t>및 </a:t>
            </a:r>
            <a:r>
              <a:rPr kumimoji="1" lang="en-US" altLang="ko-KR" dirty="0">
                <a:solidFill>
                  <a:srgbClr val="001ABE"/>
                </a:solidFill>
              </a:rPr>
              <a:t>Prometheus</a:t>
            </a:r>
            <a:r>
              <a:rPr kumimoji="1" lang="ko-KR" altLang="en-US" dirty="0">
                <a:solidFill>
                  <a:srgbClr val="001ABE"/>
                </a:solidFill>
              </a:rPr>
              <a:t> 구성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en-US" altLang="ko-KR" dirty="0" err="1">
                <a:solidFill>
                  <a:srgbClr val="001ABE"/>
                </a:solidFill>
              </a:rPr>
              <a:t>Granfa</a:t>
            </a:r>
            <a:r>
              <a:rPr kumimoji="1" lang="ko-KR" altLang="en-US" dirty="0">
                <a:solidFill>
                  <a:srgbClr val="001ABE"/>
                </a:solidFill>
              </a:rPr>
              <a:t>구현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r>
              <a:rPr kumimoji="1" lang="en-US" altLang="ko-KR" b="1" dirty="0">
                <a:solidFill>
                  <a:srgbClr val="001ABE"/>
                </a:solidFill>
              </a:rPr>
              <a:t>Study </a:t>
            </a:r>
            <a:r>
              <a:rPr kumimoji="1" lang="en-US" altLang="ko-KR" b="1" dirty="0" err="1">
                <a:solidFill>
                  <a:srgbClr val="001ABE"/>
                </a:solidFill>
              </a:rPr>
              <a:t>ValueUp</a:t>
            </a:r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b="1" dirty="0">
                <a:solidFill>
                  <a:srgbClr val="001ABE"/>
                </a:solidFill>
              </a:rPr>
              <a:t>(</a:t>
            </a:r>
            <a:r>
              <a:rPr kumimoji="1" lang="ko-KR" altLang="en-US" b="1" dirty="0">
                <a:solidFill>
                  <a:srgbClr val="001ABE"/>
                </a:solidFill>
              </a:rPr>
              <a:t>거시적</a:t>
            </a:r>
            <a:r>
              <a:rPr kumimoji="1" lang="en-US" altLang="ko-KR" b="1" dirty="0">
                <a:solidFill>
                  <a:srgbClr val="001ABE"/>
                </a:solidFill>
              </a:rPr>
              <a:t>)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Ops</a:t>
            </a:r>
            <a:r>
              <a:rPr kumimoji="1" lang="ko-KR" altLang="en-US" dirty="0">
                <a:solidFill>
                  <a:srgbClr val="001ABE"/>
                </a:solidFill>
              </a:rPr>
              <a:t>관련 솔루션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Cloud</a:t>
            </a:r>
            <a:r>
              <a:rPr kumimoji="1" lang="ko-KR" altLang="en-US" dirty="0">
                <a:solidFill>
                  <a:srgbClr val="001ABE"/>
                </a:solidFill>
              </a:rPr>
              <a:t>서비스 세부 </a:t>
            </a:r>
            <a:r>
              <a:rPr kumimoji="1" lang="ko-KR" altLang="en-US" b="1" dirty="0">
                <a:solidFill>
                  <a:srgbClr val="001ABE"/>
                </a:solidFill>
              </a:rPr>
              <a:t>이해</a:t>
            </a:r>
            <a:r>
              <a:rPr kumimoji="1" lang="en-US" altLang="ko-KR" b="1" dirty="0">
                <a:solidFill>
                  <a:srgbClr val="001ABE"/>
                </a:solidFill>
              </a:rPr>
              <a:t>/</a:t>
            </a:r>
            <a:r>
              <a:rPr kumimoji="1" lang="ko-KR" altLang="en-US" b="1" dirty="0" err="1">
                <a:solidFill>
                  <a:srgbClr val="001ABE"/>
                </a:solidFill>
              </a:rPr>
              <a:t>지식습득</a:t>
            </a:r>
            <a:r>
              <a:rPr kumimoji="1" lang="ko-KR" altLang="en-US" b="1" dirty="0">
                <a:solidFill>
                  <a:srgbClr val="001ABE"/>
                </a:solidFill>
              </a:rPr>
              <a:t> 및 상세 </a:t>
            </a:r>
            <a:r>
              <a:rPr kumimoji="1" lang="ko-KR" altLang="en-US" b="1" dirty="0" err="1">
                <a:solidFill>
                  <a:srgbClr val="001ABE"/>
                </a:solidFill>
              </a:rPr>
              <a:t>기술경험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+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(</a:t>
            </a:r>
            <a:r>
              <a:rPr kumimoji="1" lang="ko-KR" altLang="en-US" b="1" dirty="0">
                <a:solidFill>
                  <a:srgbClr val="001ABE"/>
                </a:solidFill>
              </a:rPr>
              <a:t>미시적</a:t>
            </a:r>
            <a:r>
              <a:rPr kumimoji="1" lang="en-US" altLang="ko-KR" b="1" dirty="0">
                <a:solidFill>
                  <a:srgbClr val="001ABE"/>
                </a:solidFill>
              </a:rPr>
              <a:t>)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Agent</a:t>
            </a:r>
            <a:r>
              <a:rPr kumimoji="1" lang="ko-KR" altLang="en-US" b="1" dirty="0">
                <a:solidFill>
                  <a:srgbClr val="001ABE"/>
                </a:solidFill>
              </a:rPr>
              <a:t>의 실제 구축</a:t>
            </a:r>
            <a:r>
              <a:rPr kumimoji="1" lang="en-US" altLang="ko-KR" b="1" dirty="0">
                <a:solidFill>
                  <a:srgbClr val="001ABE"/>
                </a:solidFill>
              </a:rPr>
              <a:t>,</a:t>
            </a:r>
            <a:r>
              <a:rPr kumimoji="1" lang="ko-KR" altLang="en-US" b="1" dirty="0">
                <a:solidFill>
                  <a:srgbClr val="001ABE"/>
                </a:solidFill>
              </a:rPr>
              <a:t>개발</a:t>
            </a:r>
            <a:r>
              <a:rPr kumimoji="1" lang="en-US" altLang="ko-KR" b="1" dirty="0">
                <a:solidFill>
                  <a:srgbClr val="001ABE"/>
                </a:solidFill>
              </a:rPr>
              <a:t>,Coding</a:t>
            </a:r>
            <a:r>
              <a:rPr kumimoji="1" lang="ko-KR" altLang="en-US" dirty="0" err="1">
                <a:solidFill>
                  <a:srgbClr val="001ABE"/>
                </a:solidFill>
              </a:rPr>
              <a:t>으로</a:t>
            </a:r>
            <a:r>
              <a:rPr kumimoji="1" lang="ko-KR" altLang="en-US" b="1" dirty="0">
                <a:solidFill>
                  <a:srgbClr val="001ABE"/>
                </a:solidFill>
              </a:rPr>
              <a:t> 개인의 현장 역량 </a:t>
            </a:r>
            <a:r>
              <a:rPr kumimoji="1" lang="en-US" altLang="ko-KR" b="1" dirty="0">
                <a:solidFill>
                  <a:srgbClr val="001ABE"/>
                </a:solidFill>
              </a:rPr>
              <a:t>upgrade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marL="168275" lvl="1" indent="0">
              <a:buNone/>
            </a:pP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하반기 주제 방향</a:t>
            </a:r>
            <a:r>
              <a:rPr kumimoji="1" lang="en-US" altLang="ko-KR" dirty="0">
                <a:solidFill>
                  <a:srgbClr val="001ABE"/>
                </a:solidFill>
              </a:rPr>
              <a:t>)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(1)</a:t>
            </a:r>
            <a:r>
              <a:rPr kumimoji="1" lang="ko-KR" altLang="en-US" dirty="0">
                <a:solidFill>
                  <a:srgbClr val="001ABE"/>
                </a:solidFill>
              </a:rPr>
              <a:t> 감시 대상 확대</a:t>
            </a:r>
            <a:r>
              <a:rPr kumimoji="1" lang="en-US" altLang="ko-KR" dirty="0">
                <a:solidFill>
                  <a:srgbClr val="001ABE"/>
                </a:solidFill>
              </a:rPr>
              <a:t>/</a:t>
            </a:r>
            <a:r>
              <a:rPr kumimoji="1" lang="ko-KR" altLang="en-US" dirty="0">
                <a:solidFill>
                  <a:srgbClr val="001ABE"/>
                </a:solidFill>
              </a:rPr>
              <a:t>상세화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(2)</a:t>
            </a:r>
            <a:r>
              <a:rPr kumimoji="1" lang="ko-KR" altLang="en-US" dirty="0">
                <a:solidFill>
                  <a:srgbClr val="001ABE"/>
                </a:solidFill>
              </a:rPr>
              <a:t> 데이터 수집</a:t>
            </a:r>
            <a:r>
              <a:rPr kumimoji="1" lang="en-US" altLang="ko-KR" dirty="0">
                <a:solidFill>
                  <a:srgbClr val="001ABE"/>
                </a:solidFill>
              </a:rPr>
              <a:t>/</a:t>
            </a:r>
            <a:r>
              <a:rPr kumimoji="1" lang="ko-KR" altLang="en-US" dirty="0">
                <a:solidFill>
                  <a:srgbClr val="001ABE"/>
                </a:solidFill>
              </a:rPr>
              <a:t>처리 </a:t>
            </a:r>
            <a:r>
              <a:rPr kumimoji="1" lang="en-US" altLang="ko-KR" dirty="0">
                <a:solidFill>
                  <a:srgbClr val="001ABE"/>
                </a:solidFill>
              </a:rPr>
              <a:t>Agent</a:t>
            </a:r>
            <a:r>
              <a:rPr kumimoji="1" lang="ko-KR" altLang="en-US" dirty="0">
                <a:solidFill>
                  <a:srgbClr val="001ABE"/>
                </a:solidFill>
              </a:rPr>
              <a:t>들의 고도화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(3)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ko-KR" altLang="en-US" dirty="0" err="1">
                <a:solidFill>
                  <a:srgbClr val="001ABE"/>
                </a:solidFill>
              </a:rPr>
              <a:t>사용자별</a:t>
            </a:r>
            <a:r>
              <a:rPr kumimoji="1" lang="en-US" altLang="ko-KR" dirty="0">
                <a:solidFill>
                  <a:srgbClr val="001ABE"/>
                </a:solidFill>
              </a:rPr>
              <a:t>/</a:t>
            </a:r>
            <a:r>
              <a:rPr kumimoji="1" lang="ko-KR" altLang="en-US" dirty="0">
                <a:solidFill>
                  <a:srgbClr val="001ABE"/>
                </a:solidFill>
              </a:rPr>
              <a:t>업무별 비용 감시 기반 마련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BB9067-DCF8-7946-87FB-DACCE12C8CDF}"/>
              </a:ext>
            </a:extLst>
          </p:cNvPr>
          <p:cNvSpPr txBox="1"/>
          <p:nvPr/>
        </p:nvSpPr>
        <p:spPr>
          <a:xfrm>
            <a:off x="6053585" y="5806142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-Dev(da1r3)/12.4.140.64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5A04AA8-0678-7242-9D7A-C90C98FF52C0}"/>
              </a:ext>
            </a:extLst>
          </p:cNvPr>
          <p:cNvSpPr/>
          <p:nvPr/>
        </p:nvSpPr>
        <p:spPr>
          <a:xfrm>
            <a:off x="1684232" y="2607760"/>
            <a:ext cx="1815482" cy="1205822"/>
          </a:xfrm>
          <a:prstGeom prst="roundRect">
            <a:avLst>
              <a:gd name="adj" fmla="val 462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B6D62B5-6BFE-DE43-A0FB-DFA752254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378" y="3330117"/>
            <a:ext cx="476870" cy="47687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1A232E6-CD37-A346-BC1D-83C399ED7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445" y="3346281"/>
            <a:ext cx="450873" cy="45087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40C0F2B-B90A-FA46-B1B0-377B4E6FF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951" y="4581951"/>
            <a:ext cx="443063" cy="44306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758BC32-02EA-DC4F-8339-AAC7B75B4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2410" y="3234845"/>
            <a:ext cx="450873" cy="45087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013FDE-5DA4-BF45-9521-4AC393A184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1403" y="3240368"/>
            <a:ext cx="431525" cy="4315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91095B5-0E49-1E4B-A0D7-D22569CBAF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0725" y="2717399"/>
            <a:ext cx="423768" cy="42376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396C48C-8BFC-D142-831F-3AFB3049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257" y="5099605"/>
            <a:ext cx="407789" cy="40622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81B85E4-43E1-9B49-9040-40649A3054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5130" y="2701996"/>
            <a:ext cx="458311" cy="45831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1111386-722D-F240-B298-94072F10FDEE}"/>
              </a:ext>
            </a:extLst>
          </p:cNvPr>
          <p:cNvSpPr txBox="1"/>
          <p:nvPr/>
        </p:nvSpPr>
        <p:spPr>
          <a:xfrm>
            <a:off x="2384452" y="4630300"/>
            <a:ext cx="44681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ko-KR" sz="1000" dirty="0"/>
              <a:t>Airflow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1AFEB7-7B16-484B-B806-F241FAA8CE6E}"/>
              </a:ext>
            </a:extLst>
          </p:cNvPr>
          <p:cNvSpPr txBox="1"/>
          <p:nvPr/>
        </p:nvSpPr>
        <p:spPr>
          <a:xfrm>
            <a:off x="1988723" y="5099605"/>
            <a:ext cx="9089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ko-KR" sz="1000" dirty="0"/>
              <a:t>Snowflake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62EE803-53D0-0343-99F0-00992550E3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2021" y="3905788"/>
            <a:ext cx="394721" cy="39472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C29B741-7DAD-3D40-993F-03AF8DA3085F}"/>
              </a:ext>
            </a:extLst>
          </p:cNvPr>
          <p:cNvSpPr txBox="1"/>
          <p:nvPr/>
        </p:nvSpPr>
        <p:spPr>
          <a:xfrm>
            <a:off x="2233587" y="3895110"/>
            <a:ext cx="71527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Oasis Portal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B7539D-F80A-5F49-A4AC-B5B7979134C8}"/>
              </a:ext>
            </a:extLst>
          </p:cNvPr>
          <p:cNvSpPr txBox="1"/>
          <p:nvPr/>
        </p:nvSpPr>
        <p:spPr>
          <a:xfrm>
            <a:off x="5644582" y="5345119"/>
            <a:ext cx="71527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Agent</a:t>
            </a:r>
          </a:p>
        </p:txBody>
      </p:sp>
      <p:cxnSp>
        <p:nvCxnSpPr>
          <p:cNvPr id="50" name="직선 화살표 연결선 45">
            <a:extLst>
              <a:ext uri="{FF2B5EF4-FFF2-40B4-BE49-F238E27FC236}">
                <a16:creationId xmlns:a16="http://schemas.microsoft.com/office/drawing/2014/main" id="{1866C4CA-B69E-F045-84B2-E9E5EF3776DD}"/>
              </a:ext>
            </a:extLst>
          </p:cNvPr>
          <p:cNvCxnSpPr>
            <a:cxnSpLocks/>
            <a:stCxn id="53" idx="1"/>
            <a:endCxn id="43" idx="3"/>
          </p:cNvCxnSpPr>
          <p:nvPr/>
        </p:nvCxnSpPr>
        <p:spPr>
          <a:xfrm rot="10800000">
            <a:off x="3381047" y="5302719"/>
            <a:ext cx="2050013" cy="15635"/>
          </a:xfrm>
          <a:prstGeom prst="bentConnector3">
            <a:avLst>
              <a:gd name="adj1" fmla="val 50000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DE3A0330-50F6-6F4C-9B48-0A4BFFD4F3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099" y="4169562"/>
            <a:ext cx="450874" cy="450874"/>
          </a:xfrm>
          <a:prstGeom prst="rect">
            <a:avLst/>
          </a:prstGeom>
        </p:spPr>
      </p:pic>
      <p:pic>
        <p:nvPicPr>
          <p:cNvPr id="52" name="Graphic 6">
            <a:extLst>
              <a:ext uri="{FF2B5EF4-FFF2-40B4-BE49-F238E27FC236}">
                <a16:creationId xmlns:a16="http://schemas.microsoft.com/office/drawing/2014/main" id="{9469A269-A3E0-0C4A-BE80-0AE997EC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25" y="3240367"/>
            <a:ext cx="438021" cy="43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직선 화살표 연결선 45">
            <a:extLst>
              <a:ext uri="{FF2B5EF4-FFF2-40B4-BE49-F238E27FC236}">
                <a16:creationId xmlns:a16="http://schemas.microsoft.com/office/drawing/2014/main" id="{E14088F3-9AE2-6D48-9948-FD3FF30E2815}"/>
              </a:ext>
            </a:extLst>
          </p:cNvPr>
          <p:cNvCxnSpPr>
            <a:cxnSpLocks/>
            <a:stCxn id="38" idx="1"/>
            <a:endCxn id="44" idx="3"/>
          </p:cNvCxnSpPr>
          <p:nvPr/>
        </p:nvCxnSpPr>
        <p:spPr>
          <a:xfrm rot="10800000">
            <a:off x="3383441" y="2931152"/>
            <a:ext cx="2682004" cy="640566"/>
          </a:xfrm>
          <a:prstGeom prst="bentConnector3">
            <a:avLst>
              <a:gd name="adj1" fmla="val 5416"/>
            </a:avLst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45">
            <a:extLst>
              <a:ext uri="{FF2B5EF4-FFF2-40B4-BE49-F238E27FC236}">
                <a16:creationId xmlns:a16="http://schemas.microsoft.com/office/drawing/2014/main" id="{5DFB9482-838B-1740-8B6B-3F6B84491E4D}"/>
              </a:ext>
            </a:extLst>
          </p:cNvPr>
          <p:cNvCxnSpPr>
            <a:cxnSpLocks/>
            <a:stCxn id="53" idx="3"/>
            <a:endCxn id="51" idx="2"/>
          </p:cNvCxnSpPr>
          <p:nvPr/>
        </p:nvCxnSpPr>
        <p:spPr>
          <a:xfrm flipV="1">
            <a:off x="5800849" y="4620436"/>
            <a:ext cx="1180687" cy="697917"/>
          </a:xfrm>
          <a:prstGeom prst="bentConnector2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41BF2A2F-6011-7045-AF00-DA6A8272A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643" y="4199549"/>
            <a:ext cx="461708" cy="461708"/>
          </a:xfrm>
          <a:prstGeom prst="rect">
            <a:avLst/>
          </a:prstGeom>
        </p:spPr>
      </p:pic>
      <p:cxnSp>
        <p:nvCxnSpPr>
          <p:cNvPr id="59" name="직선 화살표 연결선 45">
            <a:extLst>
              <a:ext uri="{FF2B5EF4-FFF2-40B4-BE49-F238E27FC236}">
                <a16:creationId xmlns:a16="http://schemas.microsoft.com/office/drawing/2014/main" id="{04BEECA6-7A92-934E-9800-626FDFC7C801}"/>
              </a:ext>
            </a:extLst>
          </p:cNvPr>
          <p:cNvCxnSpPr>
            <a:cxnSpLocks/>
            <a:stCxn id="38" idx="1"/>
            <a:endCxn id="47" idx="3"/>
          </p:cNvCxnSpPr>
          <p:nvPr/>
        </p:nvCxnSpPr>
        <p:spPr>
          <a:xfrm rot="10800000" flipV="1">
            <a:off x="3356743" y="3571717"/>
            <a:ext cx="2708703" cy="531431"/>
          </a:xfrm>
          <a:prstGeom prst="bentConnector3">
            <a:avLst>
              <a:gd name="adj1" fmla="val 5353"/>
            </a:avLst>
          </a:prstGeom>
          <a:ln w="190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45">
            <a:extLst>
              <a:ext uri="{FF2B5EF4-FFF2-40B4-BE49-F238E27FC236}">
                <a16:creationId xmlns:a16="http://schemas.microsoft.com/office/drawing/2014/main" id="{45105918-99FE-4846-B677-4E79B688BE18}"/>
              </a:ext>
            </a:extLst>
          </p:cNvPr>
          <p:cNvCxnSpPr>
            <a:cxnSpLocks/>
            <a:stCxn id="36" idx="2"/>
            <a:endCxn id="51" idx="0"/>
          </p:cNvCxnSpPr>
          <p:nvPr/>
        </p:nvCxnSpPr>
        <p:spPr>
          <a:xfrm rot="16200000" flipH="1">
            <a:off x="6799887" y="3987912"/>
            <a:ext cx="362575" cy="723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45">
            <a:extLst>
              <a:ext uri="{FF2B5EF4-FFF2-40B4-BE49-F238E27FC236}">
                <a16:creationId xmlns:a16="http://schemas.microsoft.com/office/drawing/2014/main" id="{F0748880-A291-F34D-910E-9D896A6A917B}"/>
              </a:ext>
            </a:extLst>
          </p:cNvPr>
          <p:cNvCxnSpPr>
            <a:cxnSpLocks/>
            <a:stCxn id="38" idx="2"/>
            <a:endCxn id="57" idx="0"/>
          </p:cNvCxnSpPr>
          <p:nvPr/>
        </p:nvCxnSpPr>
        <p:spPr>
          <a:xfrm rot="5400000">
            <a:off x="6088993" y="3997659"/>
            <a:ext cx="402395" cy="1385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45">
            <a:extLst>
              <a:ext uri="{FF2B5EF4-FFF2-40B4-BE49-F238E27FC236}">
                <a16:creationId xmlns:a16="http://schemas.microsoft.com/office/drawing/2014/main" id="{DF34833A-9028-0744-A38F-E1505511443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 flipV="1">
            <a:off x="6516318" y="3568552"/>
            <a:ext cx="226060" cy="316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05F35B4-6D03-7043-BDC4-C7268AA9512A}"/>
              </a:ext>
            </a:extLst>
          </p:cNvPr>
          <p:cNvSpPr txBox="1"/>
          <p:nvPr/>
        </p:nvSpPr>
        <p:spPr>
          <a:xfrm>
            <a:off x="3498019" y="5361120"/>
            <a:ext cx="210220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SF </a:t>
            </a:r>
            <a:r>
              <a:rPr kumimoji="1" lang="en-US" altLang="ko-KR" sz="1050" b="1" i="1" dirty="0" err="1">
                <a:solidFill>
                  <a:srgbClr val="0432FF"/>
                </a:solidFill>
                <a:latin typeface="+mn-ea"/>
              </a:rPr>
              <a:t>MetaDB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 / DB Relay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Agent</a:t>
            </a:r>
          </a:p>
          <a:p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이지호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7DBD44-88E9-894C-AA77-A027E8D95763}"/>
              </a:ext>
            </a:extLst>
          </p:cNvPr>
          <p:cNvSpPr txBox="1"/>
          <p:nvPr/>
        </p:nvSpPr>
        <p:spPr>
          <a:xfrm>
            <a:off x="3573932" y="2959084"/>
            <a:ext cx="223767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Athena / CloudWatch-Exporter</a:t>
            </a:r>
          </a:p>
          <a:p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김지연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D7BDEB7-780D-D846-A00A-2043DBDE5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5298" y="3356804"/>
            <a:ext cx="420686" cy="42068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1774E59-6C3E-5B41-B85C-30456FF375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36313" y="4112973"/>
            <a:ext cx="450875" cy="53541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C38FDCD-7478-8145-9080-AB05EC467705}"/>
              </a:ext>
            </a:extLst>
          </p:cNvPr>
          <p:cNvSpPr txBox="1"/>
          <p:nvPr/>
        </p:nvSpPr>
        <p:spPr>
          <a:xfrm>
            <a:off x="9040499" y="3359522"/>
            <a:ext cx="103174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/>
              <a:t>General User</a:t>
            </a:r>
          </a:p>
          <a:p>
            <a:r>
              <a:rPr kumimoji="1" lang="en-US" altLang="ko-KR" sz="1000" dirty="0"/>
              <a:t>&amp; Monitor</a:t>
            </a:r>
          </a:p>
          <a:p>
            <a:r>
              <a:rPr kumimoji="1" lang="en-US" altLang="ko-KR" sz="1000" dirty="0"/>
              <a:t>At Office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26E6E6-1093-EF45-BBEC-27D76F044195}"/>
              </a:ext>
            </a:extLst>
          </p:cNvPr>
          <p:cNvSpPr txBox="1"/>
          <p:nvPr/>
        </p:nvSpPr>
        <p:spPr>
          <a:xfrm>
            <a:off x="9040499" y="4169561"/>
            <a:ext cx="10317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/>
              <a:t>DevOps</a:t>
            </a:r>
          </a:p>
        </p:txBody>
      </p:sp>
      <p:cxnSp>
        <p:nvCxnSpPr>
          <p:cNvPr id="69" name="직선 화살표 연결선 45">
            <a:extLst>
              <a:ext uri="{FF2B5EF4-FFF2-40B4-BE49-F238E27FC236}">
                <a16:creationId xmlns:a16="http://schemas.microsoft.com/office/drawing/2014/main" id="{D57EBD83-DA06-9A40-9024-152742575D4C}"/>
              </a:ext>
            </a:extLst>
          </p:cNvPr>
          <p:cNvCxnSpPr>
            <a:cxnSpLocks/>
            <a:stCxn id="65" idx="1"/>
            <a:endCxn id="36" idx="3"/>
          </p:cNvCxnSpPr>
          <p:nvPr/>
        </p:nvCxnSpPr>
        <p:spPr>
          <a:xfrm rot="10800000" flipV="1">
            <a:off x="7219248" y="3567146"/>
            <a:ext cx="1316050" cy="14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8EC39AE-32F3-3F46-9979-CABCADEDF621}"/>
              </a:ext>
            </a:extLst>
          </p:cNvPr>
          <p:cNvSpPr txBox="1"/>
          <p:nvPr/>
        </p:nvSpPr>
        <p:spPr>
          <a:xfrm>
            <a:off x="5773623" y="5588068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-Ops(da1r2)/12.4.140.63</a:t>
            </a:r>
          </a:p>
        </p:txBody>
      </p:sp>
      <p:cxnSp>
        <p:nvCxnSpPr>
          <p:cNvPr id="71" name="직선 화살표 연결선 45">
            <a:extLst>
              <a:ext uri="{FF2B5EF4-FFF2-40B4-BE49-F238E27FC236}">
                <a16:creationId xmlns:a16="http://schemas.microsoft.com/office/drawing/2014/main" id="{8F234DCA-042A-CB43-859D-21B403467C78}"/>
              </a:ext>
            </a:extLst>
          </p:cNvPr>
          <p:cNvCxnSpPr>
            <a:cxnSpLocks/>
            <a:stCxn id="66" idx="1"/>
            <a:endCxn id="33" idx="3"/>
          </p:cNvCxnSpPr>
          <p:nvPr/>
        </p:nvCxnSpPr>
        <p:spPr>
          <a:xfrm rot="10800000">
            <a:off x="7456807" y="4375126"/>
            <a:ext cx="1079506" cy="555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D08BDF8A-12C9-D048-8194-1649A10A9EED}"/>
              </a:ext>
            </a:extLst>
          </p:cNvPr>
          <p:cNvCxnSpPr>
            <a:cxnSpLocks/>
          </p:cNvCxnSpPr>
          <p:nvPr/>
        </p:nvCxnSpPr>
        <p:spPr>
          <a:xfrm>
            <a:off x="4324918" y="2607760"/>
            <a:ext cx="0" cy="2968677"/>
          </a:xfrm>
          <a:prstGeom prst="line">
            <a:avLst/>
          </a:prstGeom>
          <a:ln w="76200">
            <a:solidFill>
              <a:schemeClr val="accent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FC021318-0927-2A48-BA5C-2D6440CA9691}"/>
              </a:ext>
            </a:extLst>
          </p:cNvPr>
          <p:cNvCxnSpPr>
            <a:cxnSpLocks/>
          </p:cNvCxnSpPr>
          <p:nvPr/>
        </p:nvCxnSpPr>
        <p:spPr>
          <a:xfrm>
            <a:off x="8004706" y="2607760"/>
            <a:ext cx="0" cy="2956639"/>
          </a:xfrm>
          <a:prstGeom prst="line">
            <a:avLst/>
          </a:prstGeom>
          <a:ln w="76200">
            <a:solidFill>
              <a:schemeClr val="accent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45">
            <a:extLst>
              <a:ext uri="{FF2B5EF4-FFF2-40B4-BE49-F238E27FC236}">
                <a16:creationId xmlns:a16="http://schemas.microsoft.com/office/drawing/2014/main" id="{8A90A045-827B-D84D-B75B-AB0AAF4D3081}"/>
              </a:ext>
            </a:extLst>
          </p:cNvPr>
          <p:cNvCxnSpPr>
            <a:cxnSpLocks/>
            <a:stCxn id="38" idx="1"/>
            <a:endCxn id="40" idx="3"/>
          </p:cNvCxnSpPr>
          <p:nvPr/>
        </p:nvCxnSpPr>
        <p:spPr>
          <a:xfrm rot="10800000">
            <a:off x="3373283" y="3460282"/>
            <a:ext cx="2692162" cy="111436"/>
          </a:xfrm>
          <a:prstGeom prst="bentConnector3">
            <a:avLst>
              <a:gd name="adj1" fmla="val 5584"/>
            </a:avLst>
          </a:prstGeom>
          <a:ln w="254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E3A0F53-570D-2E47-9D5E-55CF550100D1}"/>
              </a:ext>
            </a:extLst>
          </p:cNvPr>
          <p:cNvSpPr txBox="1"/>
          <p:nvPr/>
        </p:nvSpPr>
        <p:spPr>
          <a:xfrm>
            <a:off x="3559556" y="3524448"/>
            <a:ext cx="206754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EMR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Meta/ Crawler Agent</a:t>
            </a:r>
          </a:p>
          <a:p>
            <a:r>
              <a:rPr kumimoji="1" lang="ko-KR" altLang="en-US" sz="1050" b="1" i="1" dirty="0" err="1">
                <a:solidFill>
                  <a:srgbClr val="0432FF"/>
                </a:solidFill>
                <a:latin typeface="+mn-ea"/>
              </a:rPr>
              <a:t>정성준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 </a:t>
            </a:r>
          </a:p>
        </p:txBody>
      </p:sp>
      <p:cxnSp>
        <p:nvCxnSpPr>
          <p:cNvPr id="76" name="직선 화살표 연결선 45">
            <a:extLst>
              <a:ext uri="{FF2B5EF4-FFF2-40B4-BE49-F238E27FC236}">
                <a16:creationId xmlns:a16="http://schemas.microsoft.com/office/drawing/2014/main" id="{94EC04F6-C7DB-9E44-B9AF-A154C67EA607}"/>
              </a:ext>
            </a:extLst>
          </p:cNvPr>
          <p:cNvCxnSpPr>
            <a:cxnSpLocks/>
            <a:stCxn id="81" idx="1"/>
            <a:endCxn id="39" idx="3"/>
          </p:cNvCxnSpPr>
          <p:nvPr/>
        </p:nvCxnSpPr>
        <p:spPr>
          <a:xfrm rot="10800000">
            <a:off x="3373015" y="4803483"/>
            <a:ext cx="1975219" cy="22890"/>
          </a:xfrm>
          <a:prstGeom prst="bentConnector3">
            <a:avLst>
              <a:gd name="adj1" fmla="val 50000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805E682-D6F5-E74D-B82D-07EEBFEB8DCD}"/>
              </a:ext>
            </a:extLst>
          </p:cNvPr>
          <p:cNvSpPr txBox="1"/>
          <p:nvPr/>
        </p:nvSpPr>
        <p:spPr>
          <a:xfrm>
            <a:off x="3505341" y="4802801"/>
            <a:ext cx="197109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Airflow / API Relay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Agent</a:t>
            </a:r>
          </a:p>
          <a:p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김태엽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164346-04B3-9B43-ABBB-E8CC0485F1BC}"/>
              </a:ext>
            </a:extLst>
          </p:cNvPr>
          <p:cNvSpPr txBox="1"/>
          <p:nvPr/>
        </p:nvSpPr>
        <p:spPr>
          <a:xfrm>
            <a:off x="3489069" y="4161554"/>
            <a:ext cx="201771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Portal, MSTR / Web-Exporter</a:t>
            </a:r>
          </a:p>
          <a:p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김재홍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ADD6839-0DF5-1B48-A35A-AA1FECD19B5A}"/>
              </a:ext>
            </a:extLst>
          </p:cNvPr>
          <p:cNvSpPr txBox="1"/>
          <p:nvPr/>
        </p:nvSpPr>
        <p:spPr>
          <a:xfrm>
            <a:off x="6139664" y="2829234"/>
            <a:ext cx="197109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Oasis Ops Platform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구축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  <a:p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공통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A51E36-60B2-6C4A-B3EF-1C05EB571C80}"/>
              </a:ext>
            </a:extLst>
          </p:cNvPr>
          <p:cNvSpPr txBox="1"/>
          <p:nvPr/>
        </p:nvSpPr>
        <p:spPr>
          <a:xfrm>
            <a:off x="8570825" y="2994789"/>
            <a:ext cx="197109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Oasis 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모니터 환경 구성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cxnSp>
        <p:nvCxnSpPr>
          <p:cNvPr id="83" name="직선 화살표 연결선 45">
            <a:extLst>
              <a:ext uri="{FF2B5EF4-FFF2-40B4-BE49-F238E27FC236}">
                <a16:creationId xmlns:a16="http://schemas.microsoft.com/office/drawing/2014/main" id="{1435BA52-1974-F745-ABE2-2820B2D845C3}"/>
              </a:ext>
            </a:extLst>
          </p:cNvPr>
          <p:cNvCxnSpPr>
            <a:cxnSpLocks/>
            <a:stCxn id="81" idx="3"/>
            <a:endCxn id="51" idx="2"/>
          </p:cNvCxnSpPr>
          <p:nvPr/>
        </p:nvCxnSpPr>
        <p:spPr>
          <a:xfrm flipV="1">
            <a:off x="5746471" y="4620436"/>
            <a:ext cx="1235065" cy="205937"/>
          </a:xfrm>
          <a:prstGeom prst="bentConnector2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AD70EC8-BAAC-8A40-9724-A0EC8893AC6B}"/>
              </a:ext>
            </a:extLst>
          </p:cNvPr>
          <p:cNvSpPr txBox="1"/>
          <p:nvPr/>
        </p:nvSpPr>
        <p:spPr>
          <a:xfrm>
            <a:off x="5636694" y="4869030"/>
            <a:ext cx="71527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Agent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6E2B71D-A3FF-CE47-8C2B-5B3F71EC85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1480" y="3370114"/>
            <a:ext cx="383193" cy="383193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4B06D5CE-464F-F747-859A-FB1D752E2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20" y="3561710"/>
            <a:ext cx="272886" cy="27288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7EF494BE-2C83-304A-BDBA-9C67788B461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6150" y="3939610"/>
            <a:ext cx="364046" cy="3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2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이지호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Snowflake</a:t>
            </a:r>
            <a:endParaRPr kumimoji="1" lang="ko-KR" altLang="en-US" b="1" dirty="0">
              <a:solidFill>
                <a:srgbClr val="001ABE"/>
              </a:solidFill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917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Snowflake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내부 핵심요소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이해</a:t>
            </a:r>
            <a:r>
              <a:rPr kumimoji="1" lang="en-US" altLang="ko-KR" dirty="0">
                <a:solidFill>
                  <a:srgbClr val="001ABE"/>
                </a:solidFill>
              </a:rPr>
              <a:t>(Query History),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ko-KR" altLang="en-US" b="1" dirty="0">
                <a:solidFill>
                  <a:srgbClr val="001ABE"/>
                </a:solidFill>
              </a:rPr>
              <a:t>핵심 감시 대상 </a:t>
            </a:r>
            <a:r>
              <a:rPr kumimoji="1" lang="en-US" altLang="ko-KR" b="1" dirty="0">
                <a:solidFill>
                  <a:srgbClr val="001ABE"/>
                </a:solidFill>
              </a:rPr>
              <a:t>Relay Agent </a:t>
            </a:r>
            <a:r>
              <a:rPr kumimoji="1" lang="ko-KR" altLang="en-US" dirty="0">
                <a:solidFill>
                  <a:srgbClr val="001ABE"/>
                </a:solidFill>
              </a:rPr>
              <a:t>개발 및 감시 환경 구축을 통한 역량 강화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Snowflake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 err="1">
                <a:solidFill>
                  <a:srgbClr val="001ABE"/>
                </a:solidFill>
              </a:rPr>
              <a:t>MetaDB</a:t>
            </a:r>
            <a:r>
              <a:rPr kumimoji="1" lang="ko-KR" altLang="en-US" dirty="0">
                <a:solidFill>
                  <a:srgbClr val="001ABE"/>
                </a:solidFill>
              </a:rPr>
              <a:t>내 </a:t>
            </a:r>
            <a:r>
              <a:rPr kumimoji="1" lang="en-US" altLang="ko-KR" b="1" dirty="0">
                <a:solidFill>
                  <a:srgbClr val="001ABE"/>
                </a:solidFill>
              </a:rPr>
              <a:t>Query History</a:t>
            </a:r>
            <a:r>
              <a:rPr kumimoji="1" lang="ko-KR" altLang="en-US" b="1" dirty="0">
                <a:solidFill>
                  <a:srgbClr val="001ABE"/>
                </a:solidFill>
              </a:rPr>
              <a:t> 정보</a:t>
            </a:r>
            <a:r>
              <a:rPr kumimoji="1" lang="ko-KR" altLang="en-US" dirty="0">
                <a:solidFill>
                  <a:srgbClr val="001ABE"/>
                </a:solidFill>
              </a:rPr>
              <a:t>를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ko-KR" altLang="en-US" b="1" dirty="0" err="1">
                <a:solidFill>
                  <a:srgbClr val="001ABE"/>
                </a:solidFill>
              </a:rPr>
              <a:t>감시정보로</a:t>
            </a:r>
            <a:r>
              <a:rPr kumimoji="1" lang="ko-KR" altLang="en-US" b="1" dirty="0">
                <a:solidFill>
                  <a:srgbClr val="001ABE"/>
                </a:solidFill>
              </a:rPr>
              <a:t> 변환</a:t>
            </a:r>
            <a:r>
              <a:rPr kumimoji="1" lang="en-US" altLang="ko-KR" b="1" dirty="0">
                <a:solidFill>
                  <a:srgbClr val="001ABE"/>
                </a:solidFill>
              </a:rPr>
              <a:t>/</a:t>
            </a:r>
            <a:r>
              <a:rPr kumimoji="1" lang="ko-KR" altLang="en-US" b="1" dirty="0">
                <a:solidFill>
                  <a:srgbClr val="001ABE"/>
                </a:solidFill>
              </a:rPr>
              <a:t>저장하도록 개발 </a:t>
            </a:r>
            <a:r>
              <a:rPr kumimoji="1" lang="en-US" altLang="ko-KR" b="1" dirty="0">
                <a:solidFill>
                  <a:srgbClr val="001ABE"/>
                </a:solidFill>
              </a:rPr>
              <a:t>&gt;</a:t>
            </a:r>
            <a:r>
              <a:rPr kumimoji="1" lang="ko-KR" altLang="en-US" b="1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Java Application</a:t>
            </a: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Query History</a:t>
            </a:r>
            <a:r>
              <a:rPr kumimoji="1" lang="ko-KR" altLang="en-US" dirty="0">
                <a:solidFill>
                  <a:srgbClr val="001ABE"/>
                </a:solidFill>
              </a:rPr>
              <a:t>정보 기반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ko-KR" altLang="en-US" b="1" dirty="0">
                <a:solidFill>
                  <a:srgbClr val="001ABE"/>
                </a:solidFill>
              </a:rPr>
              <a:t>입체적 감시 환경 구성</a:t>
            </a:r>
            <a:r>
              <a:rPr kumimoji="1" lang="en-US" altLang="ko-KR" dirty="0">
                <a:solidFill>
                  <a:srgbClr val="001ABE"/>
                </a:solidFill>
              </a:rPr>
              <a:t> &gt;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Query</a:t>
            </a:r>
            <a:r>
              <a:rPr kumimoji="1" lang="ko-KR" altLang="en-US" b="1" dirty="0">
                <a:solidFill>
                  <a:srgbClr val="001ABE"/>
                </a:solidFill>
              </a:rPr>
              <a:t>의 </a:t>
            </a:r>
            <a:r>
              <a:rPr kumimoji="1" lang="en-US" altLang="ko-KR" b="1" dirty="0">
                <a:solidFill>
                  <a:srgbClr val="001ABE"/>
                </a:solidFill>
              </a:rPr>
              <a:t>Warehouse</a:t>
            </a:r>
            <a:r>
              <a:rPr kumimoji="1" lang="ko-KR" altLang="en-US" b="1" dirty="0">
                <a:solidFill>
                  <a:srgbClr val="001ABE"/>
                </a:solidFill>
              </a:rPr>
              <a:t>별 </a:t>
            </a:r>
            <a:r>
              <a:rPr kumimoji="1" lang="ko-KR" altLang="en-US" b="1" dirty="0" err="1">
                <a:solidFill>
                  <a:srgbClr val="001ABE"/>
                </a:solidFill>
              </a:rPr>
              <a:t>분단위</a:t>
            </a:r>
            <a:r>
              <a:rPr kumimoji="1" lang="ko-KR" altLang="en-US" b="1" dirty="0">
                <a:solidFill>
                  <a:srgbClr val="001ABE"/>
                </a:solidFill>
              </a:rPr>
              <a:t> 처리량</a:t>
            </a:r>
            <a:r>
              <a:rPr kumimoji="1" lang="en-US" altLang="ko-KR" b="1" dirty="0">
                <a:solidFill>
                  <a:srgbClr val="001ABE"/>
                </a:solidFill>
              </a:rPr>
              <a:t>,</a:t>
            </a:r>
            <a:r>
              <a:rPr kumimoji="1" lang="ko-KR" altLang="en-US" b="1" dirty="0">
                <a:solidFill>
                  <a:srgbClr val="001ABE"/>
                </a:solidFill>
              </a:rPr>
              <a:t> 처리시간</a:t>
            </a:r>
            <a:r>
              <a:rPr kumimoji="1" lang="en-US" altLang="ko-KR" b="1" dirty="0">
                <a:solidFill>
                  <a:srgbClr val="001ABE"/>
                </a:solidFill>
              </a:rPr>
              <a:t>,</a:t>
            </a:r>
            <a:r>
              <a:rPr kumimoji="1" lang="ko-KR" altLang="en-US" b="1" dirty="0">
                <a:solidFill>
                  <a:srgbClr val="001ABE"/>
                </a:solidFill>
              </a:rPr>
              <a:t> 처리 </a:t>
            </a:r>
            <a:r>
              <a:rPr kumimoji="1" lang="en-US" altLang="ko-KR" b="1" dirty="0">
                <a:solidFill>
                  <a:srgbClr val="001ABE"/>
                </a:solidFill>
              </a:rPr>
              <a:t>Weight</a:t>
            </a:r>
            <a:r>
              <a:rPr kumimoji="1" lang="ko-KR" altLang="en-US" b="1" dirty="0">
                <a:solidFill>
                  <a:srgbClr val="001ABE"/>
                </a:solidFill>
              </a:rPr>
              <a:t> 감시</a:t>
            </a:r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하반기</a:t>
            </a:r>
            <a:r>
              <a:rPr kumimoji="1" lang="en-US" altLang="ko-KR" dirty="0">
                <a:solidFill>
                  <a:srgbClr val="001ABE"/>
                </a:solidFill>
              </a:rPr>
              <a:t>)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Account</a:t>
            </a:r>
            <a:r>
              <a:rPr kumimoji="1" lang="ko-KR" altLang="en-US" dirty="0">
                <a:solidFill>
                  <a:srgbClr val="001ABE"/>
                </a:solidFill>
              </a:rPr>
              <a:t>개념이 포함된 </a:t>
            </a:r>
            <a:r>
              <a:rPr kumimoji="1" lang="ko-KR" altLang="en-US" dirty="0" err="1">
                <a:solidFill>
                  <a:srgbClr val="001ABE"/>
                </a:solidFill>
              </a:rPr>
              <a:t>사용자별</a:t>
            </a:r>
            <a:r>
              <a:rPr kumimoji="1" lang="en-US" altLang="ko-KR" dirty="0">
                <a:solidFill>
                  <a:srgbClr val="001ABE"/>
                </a:solidFill>
              </a:rPr>
              <a:t>/</a:t>
            </a:r>
            <a:r>
              <a:rPr kumimoji="1" lang="ko-KR" altLang="en-US" dirty="0">
                <a:solidFill>
                  <a:srgbClr val="001ABE"/>
                </a:solidFill>
              </a:rPr>
              <a:t>업무별 특성으로 관리 가능하도록 하여</a:t>
            </a:r>
            <a:r>
              <a:rPr kumimoji="1" lang="en-US" altLang="ko-KR" dirty="0">
                <a:solidFill>
                  <a:srgbClr val="001ABE"/>
                </a:solidFill>
              </a:rPr>
              <a:t>,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ko-KR" altLang="en-US" b="1" dirty="0">
                <a:solidFill>
                  <a:srgbClr val="001ABE"/>
                </a:solidFill>
              </a:rPr>
              <a:t>비용의 </a:t>
            </a:r>
            <a:r>
              <a:rPr kumimoji="1" lang="ko-KR" altLang="en-US" b="1" dirty="0" err="1">
                <a:solidFill>
                  <a:srgbClr val="001ABE"/>
                </a:solidFill>
              </a:rPr>
              <a:t>책임관리</a:t>
            </a:r>
            <a:r>
              <a:rPr kumimoji="1" lang="ko-KR" altLang="en-US" b="1" dirty="0">
                <a:solidFill>
                  <a:srgbClr val="001ABE"/>
                </a:solidFill>
              </a:rPr>
              <a:t> 환경 기반 마련</a:t>
            </a:r>
            <a:endParaRPr kumimoji="1" lang="en-US" altLang="ko-KR" b="1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하반기</a:t>
            </a:r>
            <a:r>
              <a:rPr kumimoji="1" lang="en-US" altLang="ko-KR" dirty="0">
                <a:solidFill>
                  <a:srgbClr val="001ABE"/>
                </a:solidFill>
              </a:rPr>
              <a:t>)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Snowflake</a:t>
            </a:r>
            <a:r>
              <a:rPr kumimoji="1" lang="ko-KR" altLang="en-US" b="1" dirty="0">
                <a:solidFill>
                  <a:srgbClr val="001ABE"/>
                </a:solidFill>
              </a:rPr>
              <a:t> 자체 </a:t>
            </a:r>
            <a:r>
              <a:rPr kumimoji="1" lang="en-US" altLang="ko-KR" b="1" dirty="0">
                <a:solidFill>
                  <a:srgbClr val="001ABE"/>
                </a:solidFill>
              </a:rPr>
              <a:t>Study</a:t>
            </a:r>
            <a:r>
              <a:rPr kumimoji="1" lang="ko-KR" altLang="en-US" dirty="0">
                <a:solidFill>
                  <a:srgbClr val="001ABE"/>
                </a:solidFill>
              </a:rPr>
              <a:t>로 </a:t>
            </a:r>
            <a:r>
              <a:rPr kumimoji="1" lang="en-US" altLang="ko-KR" dirty="0">
                <a:solidFill>
                  <a:srgbClr val="001ABE"/>
                </a:solidFill>
              </a:rPr>
              <a:t>Snowflake </a:t>
            </a:r>
            <a:r>
              <a:rPr kumimoji="1" lang="ko-KR" altLang="en-US" dirty="0">
                <a:solidFill>
                  <a:srgbClr val="001ABE"/>
                </a:solidFill>
              </a:rPr>
              <a:t>내부 </a:t>
            </a:r>
            <a:r>
              <a:rPr kumimoji="1" lang="en-US" altLang="ko-KR" dirty="0">
                <a:solidFill>
                  <a:srgbClr val="001ABE"/>
                </a:solidFill>
              </a:rPr>
              <a:t>Meta</a:t>
            </a:r>
            <a:r>
              <a:rPr kumimoji="1" lang="ko-KR" altLang="en-US" dirty="0">
                <a:solidFill>
                  <a:srgbClr val="001ABE"/>
                </a:solidFill>
              </a:rPr>
              <a:t>정보의 추가 발굴 및 </a:t>
            </a:r>
            <a:r>
              <a:rPr kumimoji="1" lang="ko-KR" altLang="en-US" b="1" dirty="0">
                <a:solidFill>
                  <a:srgbClr val="001ABE"/>
                </a:solidFill>
              </a:rPr>
              <a:t>감시 </a:t>
            </a:r>
            <a:r>
              <a:rPr kumimoji="1" lang="en-US" altLang="ko-KR" b="1" dirty="0">
                <a:solidFill>
                  <a:srgbClr val="001ABE"/>
                </a:solidFill>
              </a:rPr>
              <a:t>Factor</a:t>
            </a:r>
            <a:r>
              <a:rPr kumimoji="1" lang="ko-KR" altLang="en-US" b="1" dirty="0">
                <a:solidFill>
                  <a:srgbClr val="001ABE"/>
                </a:solidFill>
              </a:rPr>
              <a:t>고도화</a:t>
            </a:r>
            <a:endParaRPr kumimoji="1" lang="ko-Kore-KR" altLang="en-US" b="1">
              <a:solidFill>
                <a:srgbClr val="001ABE"/>
              </a:solidFill>
            </a:endParaRPr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552ECE9-8D29-BA41-92C8-9DDBDB247C96}"/>
              </a:ext>
            </a:extLst>
          </p:cNvPr>
          <p:cNvSpPr/>
          <p:nvPr/>
        </p:nvSpPr>
        <p:spPr>
          <a:xfrm>
            <a:off x="6057615" y="3155695"/>
            <a:ext cx="1620163" cy="2400285"/>
          </a:xfrm>
          <a:prstGeom prst="roundRect">
            <a:avLst>
              <a:gd name="adj" fmla="val 462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BB9067-DCF8-7946-87FB-DACCE12C8CDF}"/>
              </a:ext>
            </a:extLst>
          </p:cNvPr>
          <p:cNvSpPr txBox="1"/>
          <p:nvPr/>
        </p:nvSpPr>
        <p:spPr>
          <a:xfrm>
            <a:off x="6063418" y="5543022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-Dev(da1r3)/12.4.140.64</a:t>
            </a: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42090A5-29E1-634E-8824-C8949548E1FB}"/>
              </a:ext>
            </a:extLst>
          </p:cNvPr>
          <p:cNvSpPr/>
          <p:nvPr/>
        </p:nvSpPr>
        <p:spPr>
          <a:xfrm>
            <a:off x="5777653" y="2911863"/>
            <a:ext cx="1620163" cy="2400286"/>
          </a:xfrm>
          <a:prstGeom prst="roundRect">
            <a:avLst>
              <a:gd name="adj" fmla="val 462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B6D62B5-6BFE-DE43-A0FB-DFA7522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211" y="3066997"/>
            <a:ext cx="476870" cy="47687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1A232E6-CD37-A346-BC1D-83C399ED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78" y="3083161"/>
            <a:ext cx="450873" cy="4508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396C48C-8BFC-D142-831F-3AFB3049F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90" y="4727469"/>
            <a:ext cx="407789" cy="40622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F1AFEB7-7B16-484B-B806-F241FAA8CE6E}"/>
              </a:ext>
            </a:extLst>
          </p:cNvPr>
          <p:cNvSpPr txBox="1"/>
          <p:nvPr/>
        </p:nvSpPr>
        <p:spPr>
          <a:xfrm>
            <a:off x="1998556" y="4727469"/>
            <a:ext cx="90896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ko-KR" sz="1000" dirty="0"/>
              <a:t>Snowflake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B7539D-F80A-5F49-A4AC-B5B7979134C8}"/>
              </a:ext>
            </a:extLst>
          </p:cNvPr>
          <p:cNvSpPr txBox="1"/>
          <p:nvPr/>
        </p:nvSpPr>
        <p:spPr>
          <a:xfrm>
            <a:off x="5978277" y="5149935"/>
            <a:ext cx="71527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SF Fetcher</a:t>
            </a:r>
          </a:p>
        </p:txBody>
      </p:sp>
      <p:cxnSp>
        <p:nvCxnSpPr>
          <p:cNvPr id="50" name="직선 화살표 연결선 45">
            <a:extLst>
              <a:ext uri="{FF2B5EF4-FFF2-40B4-BE49-F238E27FC236}">
                <a16:creationId xmlns:a16="http://schemas.microsoft.com/office/drawing/2014/main" id="{1866C4CA-B69E-F045-84B2-E9E5EF3776DD}"/>
              </a:ext>
            </a:extLst>
          </p:cNvPr>
          <p:cNvCxnSpPr>
            <a:cxnSpLocks/>
            <a:stCxn id="53" idx="1"/>
            <a:endCxn id="43" idx="3"/>
          </p:cNvCxnSpPr>
          <p:nvPr/>
        </p:nvCxnSpPr>
        <p:spPr>
          <a:xfrm rot="10800000" flipV="1">
            <a:off x="3390880" y="4930580"/>
            <a:ext cx="2027513" cy="1"/>
          </a:xfrm>
          <a:prstGeom prst="bentConnector3">
            <a:avLst>
              <a:gd name="adj1" fmla="val 50000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DE3A0330-50F6-6F4C-9B48-0A4BFFD4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932" y="3906442"/>
            <a:ext cx="450874" cy="4508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09DF1B8-4151-6243-BC0C-BBD5BD97B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92" y="4727468"/>
            <a:ext cx="407789" cy="40622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86F9817-0FB9-A347-B9A9-7B27E453E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646" y="4897647"/>
            <a:ext cx="272886" cy="272886"/>
          </a:xfrm>
          <a:prstGeom prst="rect">
            <a:avLst/>
          </a:prstGeom>
        </p:spPr>
      </p:pic>
      <p:cxnSp>
        <p:nvCxnSpPr>
          <p:cNvPr id="56" name="직선 화살표 연결선 45">
            <a:extLst>
              <a:ext uri="{FF2B5EF4-FFF2-40B4-BE49-F238E27FC236}">
                <a16:creationId xmlns:a16="http://schemas.microsoft.com/office/drawing/2014/main" id="{5DFB9482-838B-1740-8B6B-3F6B84491E4D}"/>
              </a:ext>
            </a:extLst>
          </p:cNvPr>
          <p:cNvCxnSpPr>
            <a:cxnSpLocks/>
            <a:stCxn id="53" idx="3"/>
            <a:endCxn id="51" idx="2"/>
          </p:cNvCxnSpPr>
          <p:nvPr/>
        </p:nvCxnSpPr>
        <p:spPr>
          <a:xfrm flipV="1">
            <a:off x="5826181" y="4357316"/>
            <a:ext cx="1165188" cy="573265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45">
            <a:extLst>
              <a:ext uri="{FF2B5EF4-FFF2-40B4-BE49-F238E27FC236}">
                <a16:creationId xmlns:a16="http://schemas.microsoft.com/office/drawing/2014/main" id="{45105918-99FE-4846-B677-4E79B688BE18}"/>
              </a:ext>
            </a:extLst>
          </p:cNvPr>
          <p:cNvCxnSpPr>
            <a:cxnSpLocks/>
            <a:stCxn id="36" idx="2"/>
            <a:endCxn id="51" idx="0"/>
          </p:cNvCxnSpPr>
          <p:nvPr/>
        </p:nvCxnSpPr>
        <p:spPr>
          <a:xfrm rot="16200000" flipH="1">
            <a:off x="6809720" y="3724792"/>
            <a:ext cx="362575" cy="723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45">
            <a:extLst>
              <a:ext uri="{FF2B5EF4-FFF2-40B4-BE49-F238E27FC236}">
                <a16:creationId xmlns:a16="http://schemas.microsoft.com/office/drawing/2014/main" id="{DF34833A-9028-0744-A38F-E1505511443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 flipV="1">
            <a:off x="6526151" y="3305432"/>
            <a:ext cx="226060" cy="316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4D7BDEB7-780D-D846-A00A-2043DBDE525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45131" y="3093684"/>
            <a:ext cx="420686" cy="42068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1774E59-6C3E-5B41-B85C-30456FF37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6146" y="3840021"/>
            <a:ext cx="450875" cy="53541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C38FDCD-7478-8145-9080-AB05EC467705}"/>
              </a:ext>
            </a:extLst>
          </p:cNvPr>
          <p:cNvSpPr txBox="1"/>
          <p:nvPr/>
        </p:nvSpPr>
        <p:spPr>
          <a:xfrm>
            <a:off x="9050332" y="3096402"/>
            <a:ext cx="1031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>
                <a:solidFill>
                  <a:srgbClr val="0432FF"/>
                </a:solidFill>
              </a:rPr>
              <a:t>Monitor</a:t>
            </a:r>
          </a:p>
          <a:p>
            <a:r>
              <a:rPr kumimoji="1" lang="en-US" altLang="ko-KR" sz="1000" dirty="0">
                <a:solidFill>
                  <a:srgbClr val="0432FF"/>
                </a:solidFill>
              </a:rPr>
              <a:t>At Office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26E6E6-1093-EF45-BBEC-27D76F044195}"/>
              </a:ext>
            </a:extLst>
          </p:cNvPr>
          <p:cNvSpPr txBox="1"/>
          <p:nvPr/>
        </p:nvSpPr>
        <p:spPr>
          <a:xfrm>
            <a:off x="9050332" y="3906441"/>
            <a:ext cx="10317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/>
              <a:t>DevOps</a:t>
            </a:r>
          </a:p>
        </p:txBody>
      </p:sp>
      <p:cxnSp>
        <p:nvCxnSpPr>
          <p:cNvPr id="69" name="직선 화살표 연결선 45">
            <a:extLst>
              <a:ext uri="{FF2B5EF4-FFF2-40B4-BE49-F238E27FC236}">
                <a16:creationId xmlns:a16="http://schemas.microsoft.com/office/drawing/2014/main" id="{D57EBD83-DA06-9A40-9024-152742575D4C}"/>
              </a:ext>
            </a:extLst>
          </p:cNvPr>
          <p:cNvCxnSpPr>
            <a:cxnSpLocks/>
            <a:stCxn id="65" idx="1"/>
            <a:endCxn id="36" idx="3"/>
          </p:cNvCxnSpPr>
          <p:nvPr/>
        </p:nvCxnSpPr>
        <p:spPr>
          <a:xfrm rot="10800000" flipV="1">
            <a:off x="7229081" y="3304026"/>
            <a:ext cx="1316050" cy="14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8EC39AE-32F3-3F46-9979-CABCADEDF621}"/>
              </a:ext>
            </a:extLst>
          </p:cNvPr>
          <p:cNvSpPr txBox="1"/>
          <p:nvPr/>
        </p:nvSpPr>
        <p:spPr>
          <a:xfrm>
            <a:off x="5783456" y="5324948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-Ops(da1r2)/12.4.140.63</a:t>
            </a:r>
          </a:p>
        </p:txBody>
      </p:sp>
      <p:cxnSp>
        <p:nvCxnSpPr>
          <p:cNvPr id="71" name="직선 화살표 연결선 45">
            <a:extLst>
              <a:ext uri="{FF2B5EF4-FFF2-40B4-BE49-F238E27FC236}">
                <a16:creationId xmlns:a16="http://schemas.microsoft.com/office/drawing/2014/main" id="{8F234DCA-042A-CB43-859D-21B403467C78}"/>
              </a:ext>
            </a:extLst>
          </p:cNvPr>
          <p:cNvCxnSpPr>
            <a:cxnSpLocks/>
            <a:stCxn id="66" idx="1"/>
            <a:endCxn id="33" idx="3"/>
          </p:cNvCxnSpPr>
          <p:nvPr/>
        </p:nvCxnSpPr>
        <p:spPr>
          <a:xfrm rot="10800000" flipV="1">
            <a:off x="7397816" y="4107728"/>
            <a:ext cx="1148330" cy="4278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D08BDF8A-12C9-D048-8194-1649A10A9EED}"/>
              </a:ext>
            </a:extLst>
          </p:cNvPr>
          <p:cNvCxnSpPr>
            <a:cxnSpLocks/>
          </p:cNvCxnSpPr>
          <p:nvPr/>
        </p:nvCxnSpPr>
        <p:spPr>
          <a:xfrm>
            <a:off x="4334751" y="2344640"/>
            <a:ext cx="0" cy="2968677"/>
          </a:xfrm>
          <a:prstGeom prst="line">
            <a:avLst/>
          </a:prstGeom>
          <a:ln w="76200">
            <a:solidFill>
              <a:schemeClr val="bg1">
                <a:lumMod val="65000"/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FC021318-0927-2A48-BA5C-2D6440CA9691}"/>
              </a:ext>
            </a:extLst>
          </p:cNvPr>
          <p:cNvCxnSpPr>
            <a:cxnSpLocks/>
          </p:cNvCxnSpPr>
          <p:nvPr/>
        </p:nvCxnSpPr>
        <p:spPr>
          <a:xfrm>
            <a:off x="8014539" y="2344640"/>
            <a:ext cx="0" cy="2956639"/>
          </a:xfrm>
          <a:prstGeom prst="line">
            <a:avLst/>
          </a:prstGeom>
          <a:ln w="76200">
            <a:solidFill>
              <a:schemeClr val="bg1">
                <a:lumMod val="65000"/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78F2A2-BDC1-6047-A8E5-A82AE3271E7A}"/>
              </a:ext>
            </a:extLst>
          </p:cNvPr>
          <p:cNvSpPr txBox="1"/>
          <p:nvPr/>
        </p:nvSpPr>
        <p:spPr>
          <a:xfrm>
            <a:off x="3422760" y="3690708"/>
            <a:ext cx="2075439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100" b="1" i="1" dirty="0">
                <a:solidFill>
                  <a:srgbClr val="0432FF"/>
                </a:solidFill>
                <a:latin typeface="+mn-ea"/>
              </a:rPr>
              <a:t>Snowflake</a:t>
            </a:r>
            <a:r>
              <a:rPr kumimoji="1" lang="ko-KR" altLang="en-US" sz="1100" b="1" i="1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100" b="1" i="1" dirty="0" err="1">
                <a:solidFill>
                  <a:srgbClr val="0432FF"/>
                </a:solidFill>
                <a:latin typeface="+mn-ea"/>
              </a:rPr>
              <a:t>MetaDB</a:t>
            </a:r>
            <a:r>
              <a:rPr kumimoji="1" lang="en-US" altLang="ko-KR" sz="1100" b="1" i="1" dirty="0">
                <a:solidFill>
                  <a:srgbClr val="0432FF"/>
                </a:solidFill>
                <a:latin typeface="+mn-ea"/>
              </a:rPr>
              <a:t> Relay</a:t>
            </a:r>
            <a:r>
              <a:rPr kumimoji="1" lang="ko-KR" altLang="en-US" sz="1100" b="1" i="1" dirty="0">
                <a:solidFill>
                  <a:srgbClr val="0432FF"/>
                </a:solidFill>
                <a:latin typeface="+mn-ea"/>
              </a:rPr>
              <a:t>개발</a:t>
            </a:r>
            <a:endParaRPr kumimoji="1" lang="en-US" altLang="ko-KR" sz="1100" b="1" i="1" dirty="0">
              <a:solidFill>
                <a:srgbClr val="0432FF"/>
              </a:solidFill>
              <a:latin typeface="+mn-ea"/>
            </a:endParaRP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Java Application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구현</a:t>
            </a:r>
            <a:endParaRPr kumimoji="1" lang="en-US" altLang="ko-KR" sz="1050" dirty="0">
              <a:solidFill>
                <a:srgbClr val="0432FF"/>
              </a:solidFill>
              <a:latin typeface="+mn-ea"/>
            </a:endParaRP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Snowflake, MariaDB </a:t>
            </a:r>
            <a:r>
              <a:rPr kumimoji="1" lang="ko-KR" altLang="en-US" sz="1050" dirty="0" err="1">
                <a:solidFill>
                  <a:srgbClr val="0432FF"/>
                </a:solidFill>
                <a:latin typeface="+mn-ea"/>
              </a:rPr>
              <a:t>연동처리</a:t>
            </a:r>
            <a:endParaRPr kumimoji="1" lang="en-US" altLang="ko-KR" sz="1050" dirty="0">
              <a:solidFill>
                <a:srgbClr val="0432FF"/>
              </a:solidFill>
              <a:latin typeface="+mn-ea"/>
            </a:endParaRP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선택적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Data Fetch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기능</a:t>
            </a:r>
            <a:endParaRPr kumimoji="1" lang="en-US" altLang="ko-KR" sz="1050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F4AF61-75AF-FD46-92DE-665BEB282FAA}"/>
              </a:ext>
            </a:extLst>
          </p:cNvPr>
          <p:cNvSpPr txBox="1"/>
          <p:nvPr/>
        </p:nvSpPr>
        <p:spPr>
          <a:xfrm>
            <a:off x="1312978" y="3240573"/>
            <a:ext cx="2075433" cy="823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100" b="1" i="1" dirty="0">
                <a:solidFill>
                  <a:srgbClr val="0432FF"/>
                </a:solidFill>
                <a:latin typeface="+mn-ea"/>
              </a:rPr>
              <a:t>Snowflake </a:t>
            </a:r>
            <a:r>
              <a:rPr kumimoji="1" lang="en-US" altLang="ko-KR" sz="1100" b="1" i="1" dirty="0" err="1">
                <a:solidFill>
                  <a:srgbClr val="0432FF"/>
                </a:solidFill>
                <a:latin typeface="+mn-ea"/>
              </a:rPr>
              <a:t>MetaDB</a:t>
            </a:r>
            <a:r>
              <a:rPr kumimoji="1" lang="en-US" altLang="ko-KR" sz="1100" b="1" i="1" dirty="0">
                <a:solidFill>
                  <a:srgbClr val="0432FF"/>
                </a:solidFill>
                <a:latin typeface="+mn-ea"/>
              </a:rPr>
              <a:t> Study</a:t>
            </a:r>
            <a:r>
              <a:rPr kumimoji="1" lang="ko-KR" altLang="en-US" sz="1100" b="1" i="1" dirty="0">
                <a:solidFill>
                  <a:srgbClr val="0432FF"/>
                </a:solidFill>
                <a:latin typeface="+mn-ea"/>
              </a:rPr>
              <a:t> 및 주요 감시 </a:t>
            </a:r>
            <a:r>
              <a:rPr kumimoji="1" lang="en-US" altLang="ko-KR" sz="1100" b="1" i="1" dirty="0">
                <a:solidFill>
                  <a:srgbClr val="0432FF"/>
                </a:solidFill>
                <a:latin typeface="+mn-ea"/>
              </a:rPr>
              <a:t>Factor </a:t>
            </a:r>
            <a:r>
              <a:rPr kumimoji="1" lang="ko-KR" altLang="en-US" sz="1100" b="1" i="1" dirty="0">
                <a:solidFill>
                  <a:srgbClr val="0432FF"/>
                </a:solidFill>
                <a:latin typeface="+mn-ea"/>
              </a:rPr>
              <a:t>발굴</a:t>
            </a:r>
            <a:endParaRPr kumimoji="1" lang="en-US" altLang="ko-KR" sz="1100" b="1" i="1" dirty="0">
              <a:solidFill>
                <a:srgbClr val="0432FF"/>
              </a:solidFill>
              <a:latin typeface="+mn-ea"/>
            </a:endParaRPr>
          </a:p>
          <a:p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  - Snowflake </a:t>
            </a:r>
            <a:r>
              <a:rPr kumimoji="1" lang="ko-KR" altLang="en-US" sz="1050" dirty="0" err="1">
                <a:solidFill>
                  <a:srgbClr val="0432FF"/>
                </a:solidFill>
                <a:latin typeface="+mn-ea"/>
              </a:rPr>
              <a:t>심층이해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 </a:t>
            </a: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Snowflake Meta 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정보들 연구</a:t>
            </a:r>
            <a:endParaRPr kumimoji="1" lang="en-US" altLang="ko-KR" sz="1050" dirty="0">
              <a:solidFill>
                <a:srgbClr val="0432FF"/>
              </a:solidFill>
              <a:latin typeface="+mn-ea"/>
            </a:endParaRPr>
          </a:p>
          <a:p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  - Snowflake 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접속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/</a:t>
            </a:r>
            <a:r>
              <a:rPr kumimoji="1" lang="ko-KR" altLang="en-US" sz="1050" dirty="0" err="1">
                <a:solidFill>
                  <a:srgbClr val="0432FF"/>
                </a:solidFill>
                <a:latin typeface="+mn-ea"/>
              </a:rPr>
              <a:t>연동환경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구성</a:t>
            </a:r>
            <a:endParaRPr kumimoji="1" lang="en-US" altLang="ko-KR" sz="1050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3E1AB2-1C04-5243-A87C-EACFA092205F}"/>
              </a:ext>
            </a:extLst>
          </p:cNvPr>
          <p:cNvSpPr txBox="1"/>
          <p:nvPr/>
        </p:nvSpPr>
        <p:spPr>
          <a:xfrm>
            <a:off x="7909212" y="5105514"/>
            <a:ext cx="25120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100" b="1" i="1" dirty="0">
                <a:solidFill>
                  <a:srgbClr val="0432FF"/>
                </a:solidFill>
                <a:latin typeface="+mn-ea"/>
              </a:rPr>
              <a:t>Snowflake Meta</a:t>
            </a:r>
            <a:r>
              <a:rPr kumimoji="1" lang="ko-KR" altLang="en-US" sz="1100" b="1" i="1" dirty="0">
                <a:solidFill>
                  <a:srgbClr val="0432FF"/>
                </a:solidFill>
                <a:latin typeface="+mn-ea"/>
              </a:rPr>
              <a:t>정보의 </a:t>
            </a:r>
            <a:r>
              <a:rPr kumimoji="1" lang="en-US" altLang="ko-KR" sz="1100" b="1" i="1" dirty="0">
                <a:solidFill>
                  <a:srgbClr val="0432FF"/>
                </a:solidFill>
                <a:latin typeface="+mn-ea"/>
              </a:rPr>
              <a:t>RDB</a:t>
            </a:r>
            <a:r>
              <a:rPr kumimoji="1" lang="ko-KR" altLang="en-US" sz="1100" b="1" i="1" dirty="0">
                <a:solidFill>
                  <a:srgbClr val="0432FF"/>
                </a:solidFill>
                <a:latin typeface="+mn-ea"/>
              </a:rPr>
              <a:t>구성</a:t>
            </a:r>
            <a:endParaRPr kumimoji="1" lang="en-US" altLang="ko-KR" sz="1050" dirty="0">
              <a:solidFill>
                <a:srgbClr val="0432FF"/>
              </a:solidFill>
              <a:latin typeface="+mn-ea"/>
            </a:endParaRP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MariaDB 10.11.3, JDK11</a:t>
            </a: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 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수집정보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&gt;</a:t>
            </a:r>
            <a:r>
              <a:rPr kumimoji="1" lang="ko-KR" altLang="en-US" sz="1050" dirty="0" err="1">
                <a:solidFill>
                  <a:srgbClr val="0432FF"/>
                </a:solidFill>
                <a:latin typeface="+mn-ea"/>
              </a:rPr>
              <a:t>시계열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ko-KR" altLang="en-US" sz="1050" dirty="0" err="1">
                <a:solidFill>
                  <a:srgbClr val="0432FF"/>
                </a:solidFill>
                <a:latin typeface="+mn-ea"/>
              </a:rPr>
              <a:t>감시정보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체계화</a:t>
            </a:r>
            <a:endParaRPr kumimoji="1" lang="en-US" altLang="ko-KR" sz="1050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781220-A717-154A-BE99-FE8B19EDD3A7}"/>
              </a:ext>
            </a:extLst>
          </p:cNvPr>
          <p:cNvSpPr txBox="1"/>
          <p:nvPr/>
        </p:nvSpPr>
        <p:spPr>
          <a:xfrm>
            <a:off x="3962179" y="2022569"/>
            <a:ext cx="2940068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100" b="1" i="1" dirty="0">
                <a:solidFill>
                  <a:srgbClr val="0432FF"/>
                </a:solidFill>
                <a:latin typeface="+mn-ea"/>
              </a:rPr>
              <a:t>Snowflake Query</a:t>
            </a:r>
            <a:r>
              <a:rPr kumimoji="1" lang="ko-KR" altLang="en-US" sz="1100" b="1" i="1" dirty="0" err="1">
                <a:solidFill>
                  <a:srgbClr val="0432FF"/>
                </a:solidFill>
                <a:latin typeface="+mn-ea"/>
              </a:rPr>
              <a:t>처리상태</a:t>
            </a:r>
            <a:r>
              <a:rPr kumimoji="1" lang="ko-KR" altLang="en-US" sz="1100" b="1" i="1" dirty="0">
                <a:solidFill>
                  <a:srgbClr val="0432FF"/>
                </a:solidFill>
                <a:latin typeface="+mn-ea"/>
              </a:rPr>
              <a:t> 감시 </a:t>
            </a:r>
            <a:r>
              <a:rPr kumimoji="1" lang="en-US" altLang="ko-KR" sz="1100" b="1" i="1" dirty="0" err="1">
                <a:solidFill>
                  <a:srgbClr val="0432FF"/>
                </a:solidFill>
                <a:latin typeface="+mn-ea"/>
              </a:rPr>
              <a:t>Pannel</a:t>
            </a:r>
            <a:r>
              <a:rPr kumimoji="1" lang="en-US" altLang="ko-KR" sz="1100" b="1" i="1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ko-KR" altLang="en-US" sz="1100" b="1" i="1" dirty="0">
                <a:solidFill>
                  <a:srgbClr val="0432FF"/>
                </a:solidFill>
                <a:latin typeface="+mn-ea"/>
              </a:rPr>
              <a:t>구현</a:t>
            </a:r>
            <a:endParaRPr kumimoji="1" lang="en-US" altLang="ko-KR" sz="1100" b="1" i="1" dirty="0">
              <a:solidFill>
                <a:srgbClr val="0432FF"/>
              </a:solidFill>
              <a:latin typeface="+mn-ea"/>
            </a:endParaRP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Warehouse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의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Cluster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사용 현황</a:t>
            </a:r>
            <a:endParaRPr kumimoji="1" lang="en-US" altLang="ko-KR" sz="1050" dirty="0">
              <a:solidFill>
                <a:srgbClr val="0432FF"/>
              </a:solidFill>
              <a:latin typeface="+mn-ea"/>
            </a:endParaRP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ko-KR" altLang="en-US" sz="1050" dirty="0" err="1">
                <a:solidFill>
                  <a:srgbClr val="0432FF"/>
                </a:solidFill>
                <a:latin typeface="+mn-ea"/>
              </a:rPr>
              <a:t>분단위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쿼리 처리량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(WH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별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)</a:t>
            </a: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ko-KR" altLang="en-US" sz="1050" dirty="0" err="1">
                <a:solidFill>
                  <a:srgbClr val="0432FF"/>
                </a:solidFill>
                <a:latin typeface="+mn-ea"/>
              </a:rPr>
              <a:t>분단위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쿼리의 처리시간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(WH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별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)</a:t>
            </a:r>
          </a:p>
          <a:p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-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ko-KR" altLang="en-US" sz="1050" dirty="0" err="1">
                <a:solidFill>
                  <a:srgbClr val="0432FF"/>
                </a:solidFill>
                <a:latin typeface="+mn-ea"/>
              </a:rPr>
              <a:t>분단위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 쿼리의 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Cost Weight (WH</a:t>
            </a:r>
            <a:r>
              <a:rPr kumimoji="1" lang="ko-KR" altLang="en-US" sz="1050" dirty="0">
                <a:solidFill>
                  <a:srgbClr val="0432FF"/>
                </a:solidFill>
                <a:latin typeface="+mn-ea"/>
              </a:rPr>
              <a:t>별</a:t>
            </a:r>
            <a:r>
              <a:rPr kumimoji="1" lang="en-US" altLang="ko-KR" sz="1050" dirty="0">
                <a:solidFill>
                  <a:srgbClr val="0432FF"/>
                </a:solidFill>
                <a:latin typeface="+mn-ea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742FAD1-0C17-814E-A443-EF112BE16890}"/>
              </a:ext>
            </a:extLst>
          </p:cNvPr>
          <p:cNvCxnSpPr>
            <a:cxnSpLocks/>
            <a:stCxn id="81" idx="2"/>
            <a:endCxn id="43" idx="0"/>
          </p:cNvCxnSpPr>
          <p:nvPr/>
        </p:nvCxnSpPr>
        <p:spPr>
          <a:xfrm>
            <a:off x="2350695" y="4063875"/>
            <a:ext cx="836290" cy="6635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E490028-5D60-3747-9EAF-FB83AC948DEB}"/>
              </a:ext>
            </a:extLst>
          </p:cNvPr>
          <p:cNvCxnSpPr>
            <a:cxnSpLocks/>
            <a:stCxn id="80" idx="2"/>
            <a:endCxn id="53" idx="0"/>
          </p:cNvCxnSpPr>
          <p:nvPr/>
        </p:nvCxnSpPr>
        <p:spPr>
          <a:xfrm>
            <a:off x="4460480" y="4344733"/>
            <a:ext cx="1161807" cy="3827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1AA2FDF-FDED-9D4E-B4DC-BB1A4A81B6C9}"/>
              </a:ext>
            </a:extLst>
          </p:cNvPr>
          <p:cNvCxnSpPr>
            <a:cxnSpLocks/>
            <a:stCxn id="82" idx="1"/>
            <a:endCxn id="51" idx="3"/>
          </p:cNvCxnSpPr>
          <p:nvPr/>
        </p:nvCxnSpPr>
        <p:spPr>
          <a:xfrm flipH="1" flipV="1">
            <a:off x="7216806" y="4131879"/>
            <a:ext cx="692406" cy="1219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FEC175C-6820-D44F-B688-5C04992C91A6}"/>
              </a:ext>
            </a:extLst>
          </p:cNvPr>
          <p:cNvCxnSpPr>
            <a:cxnSpLocks/>
            <a:stCxn id="83" idx="3"/>
            <a:endCxn id="36" idx="0"/>
          </p:cNvCxnSpPr>
          <p:nvPr/>
        </p:nvCxnSpPr>
        <p:spPr>
          <a:xfrm>
            <a:off x="6902247" y="2430373"/>
            <a:ext cx="88399" cy="6366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03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이지호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Snowflake</a:t>
            </a:r>
            <a:endParaRPr kumimoji="1"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5720F2-2BF7-0E45-9BB1-16FDFAED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40" y="1015961"/>
            <a:ext cx="9006278" cy="5437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2AA954-FC05-664C-9F63-9515791CE8B3}"/>
              </a:ext>
            </a:extLst>
          </p:cNvPr>
          <p:cNvSpPr txBox="1"/>
          <p:nvPr/>
        </p:nvSpPr>
        <p:spPr>
          <a:xfrm>
            <a:off x="7300406" y="1653904"/>
            <a:ext cx="4421595" cy="723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+mn-ea"/>
              </a:rPr>
              <a:t>Snowflake </a:t>
            </a:r>
            <a:r>
              <a:rPr lang="ko-KR" altLang="en-US" sz="1200" dirty="0">
                <a:latin typeface="+mn-ea"/>
              </a:rPr>
              <a:t>주요 </a:t>
            </a:r>
            <a:r>
              <a:rPr lang="en-US" altLang="ko-KR" sz="1200" dirty="0">
                <a:latin typeface="+mn-ea"/>
              </a:rPr>
              <a:t>Warehouse</a:t>
            </a:r>
            <a:r>
              <a:rPr lang="ko-KR" altLang="en-US" sz="1200" dirty="0">
                <a:latin typeface="+mn-ea"/>
              </a:rPr>
              <a:t>인</a:t>
            </a:r>
            <a:r>
              <a:rPr lang="en-US" altLang="ko-KR" sz="1200" dirty="0">
                <a:latin typeface="+mn-ea"/>
              </a:rPr>
              <a:t> WH_PRD_XS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 err="1">
                <a:latin typeface="+mn-ea"/>
              </a:rPr>
              <a:t>Overbbooking</a:t>
            </a:r>
            <a:endParaRPr lang="en-US" altLang="ko-KR" sz="1200" dirty="0">
              <a:latin typeface="+mn-ea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매일 오전 </a:t>
            </a:r>
            <a:r>
              <a:rPr lang="en-US" altLang="ko-KR" sz="1200" dirty="0">
                <a:latin typeface="+mn-ea"/>
              </a:rPr>
              <a:t>08:00~0830</a:t>
            </a:r>
            <a:r>
              <a:rPr lang="ko-KR" altLang="en-US" sz="1200" dirty="0">
                <a:latin typeface="+mn-ea"/>
              </a:rPr>
              <a:t>에 </a:t>
            </a:r>
            <a:r>
              <a:rPr lang="en-US" altLang="ko-KR" sz="1200" dirty="0">
                <a:latin typeface="+mn-ea"/>
              </a:rPr>
              <a:t>WH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Cluster Max</a:t>
            </a:r>
            <a:r>
              <a:rPr lang="ko-KR" altLang="en-US" sz="1200" dirty="0">
                <a:latin typeface="+mn-ea"/>
              </a:rPr>
              <a:t> 사용 및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Request Waiting</a:t>
            </a:r>
            <a:r>
              <a:rPr lang="ko-KR" altLang="en-US" sz="1200" dirty="0">
                <a:latin typeface="+mn-ea"/>
              </a:rPr>
              <a:t> 다량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발생 사유는</a:t>
            </a:r>
            <a:r>
              <a:rPr lang="en-US" altLang="ko-KR" sz="1200" dirty="0">
                <a:latin typeface="+mn-ea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C8FD8-E4E6-804A-AD0B-4A0094C327E7}"/>
              </a:ext>
            </a:extLst>
          </p:cNvPr>
          <p:cNvSpPr txBox="1"/>
          <p:nvPr/>
        </p:nvSpPr>
        <p:spPr>
          <a:xfrm>
            <a:off x="7681772" y="4461671"/>
            <a:ext cx="3754105" cy="538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+mn-ea"/>
              </a:rPr>
              <a:t>Snowflake Query</a:t>
            </a:r>
            <a:r>
              <a:rPr lang="ko-KR" altLang="en-US" sz="1200" dirty="0">
                <a:latin typeface="+mn-ea"/>
              </a:rPr>
              <a:t>단위의 </a:t>
            </a:r>
            <a:r>
              <a:rPr lang="en-US" altLang="ko-KR" sz="1200" dirty="0">
                <a:latin typeface="+mn-ea"/>
              </a:rPr>
              <a:t>Credit Logging</a:t>
            </a:r>
            <a:r>
              <a:rPr lang="ko-KR" altLang="en-US" sz="1200" dirty="0">
                <a:latin typeface="+mn-ea"/>
              </a:rPr>
              <a:t>정보 부재</a:t>
            </a:r>
            <a:endParaRPr lang="en-US" altLang="ko-KR" sz="1200" dirty="0">
              <a:latin typeface="+mn-ea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Snowflake</a:t>
            </a:r>
            <a:r>
              <a:rPr lang="ko-KR" altLang="en-US" sz="1200" dirty="0">
                <a:latin typeface="+mn-ea"/>
              </a:rPr>
              <a:t>와 </a:t>
            </a:r>
            <a:r>
              <a:rPr lang="ko-KR" altLang="en-US" sz="1200" dirty="0" err="1">
                <a:latin typeface="+mn-ea"/>
              </a:rPr>
              <a:t>대체가능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Meta</a:t>
            </a:r>
            <a:r>
              <a:rPr lang="ko-KR" altLang="en-US" sz="1200" dirty="0">
                <a:latin typeface="+mn-ea"/>
              </a:rPr>
              <a:t>정보 연구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요구 필요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84887-7AA9-A643-8D42-7233617A1B21}"/>
              </a:ext>
            </a:extLst>
          </p:cNvPr>
          <p:cNvSpPr txBox="1"/>
          <p:nvPr/>
        </p:nvSpPr>
        <p:spPr>
          <a:xfrm>
            <a:off x="825298" y="3159695"/>
            <a:ext cx="3751220" cy="538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200" dirty="0">
                <a:latin typeface="+mn-ea"/>
              </a:rPr>
              <a:t>Snowflake </a:t>
            </a:r>
            <a:r>
              <a:rPr lang="ko-KR" altLang="en-US" sz="1200" dirty="0">
                <a:latin typeface="+mn-ea"/>
              </a:rPr>
              <a:t>주요 상태의 실시간 정보 획득 필요</a:t>
            </a:r>
            <a:endParaRPr lang="en-US" altLang="ko-KR" sz="1200" dirty="0">
              <a:latin typeface="+mn-ea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Snowflake</a:t>
            </a:r>
            <a:r>
              <a:rPr lang="ko-KR" altLang="en-US" sz="1200" dirty="0">
                <a:latin typeface="+mn-ea"/>
              </a:rPr>
              <a:t>와 별도 방안 연구 및 </a:t>
            </a:r>
            <a:r>
              <a:rPr lang="ko-KR" altLang="en-US" sz="1200" dirty="0" err="1">
                <a:latin typeface="+mn-ea"/>
              </a:rPr>
              <a:t>비과금</a:t>
            </a:r>
            <a:r>
              <a:rPr lang="ko-KR" altLang="en-US" sz="1200" dirty="0">
                <a:latin typeface="+mn-ea"/>
              </a:rPr>
              <a:t> 방안 고려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11C7B4-F764-FF49-8CB3-6774805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428" y="260351"/>
            <a:ext cx="623685" cy="6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id="{235BC86D-FA98-294A-9B8B-EF08A878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32" y="4550871"/>
            <a:ext cx="469057" cy="4690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김태엽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Airflow</a:t>
            </a:r>
            <a:endParaRPr kumimoji="1" lang="ko-KR" altLang="en-US" b="1" dirty="0">
              <a:solidFill>
                <a:srgbClr val="001ABE"/>
              </a:solidFill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917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Oasis </a:t>
            </a:r>
            <a:r>
              <a:rPr kumimoji="1" lang="en-US" altLang="ko-KR" b="1" dirty="0">
                <a:solidFill>
                  <a:srgbClr val="001ABE"/>
                </a:solidFill>
              </a:rPr>
              <a:t>Airflow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서버의 </a:t>
            </a:r>
            <a:r>
              <a:rPr kumimoji="1" lang="en-US" altLang="ko-KR" b="1" dirty="0">
                <a:solidFill>
                  <a:srgbClr val="001ABE"/>
                </a:solidFill>
              </a:rPr>
              <a:t>Host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자원</a:t>
            </a:r>
            <a:r>
              <a:rPr kumimoji="1" lang="en-US" altLang="ko-KR" dirty="0">
                <a:solidFill>
                  <a:srgbClr val="001ABE"/>
                </a:solidFill>
              </a:rPr>
              <a:t>(CPU, </a:t>
            </a:r>
            <a:r>
              <a:rPr kumimoji="1" lang="ko-KR" altLang="en-US" dirty="0">
                <a:solidFill>
                  <a:srgbClr val="001ABE"/>
                </a:solidFill>
              </a:rPr>
              <a:t>메모리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디스크</a:t>
            </a:r>
            <a:r>
              <a:rPr kumimoji="1" lang="en-US" altLang="ko-KR" dirty="0">
                <a:solidFill>
                  <a:srgbClr val="001ABE"/>
                </a:solidFill>
              </a:rPr>
              <a:t>) </a:t>
            </a:r>
            <a:r>
              <a:rPr kumimoji="1" lang="ko-KR" altLang="en-US" dirty="0">
                <a:solidFill>
                  <a:srgbClr val="001ABE"/>
                </a:solidFill>
              </a:rPr>
              <a:t>및 클러스터내 </a:t>
            </a:r>
            <a:r>
              <a:rPr kumimoji="1" lang="ko-KR" altLang="en-US" dirty="0" err="1">
                <a:solidFill>
                  <a:srgbClr val="001ABE"/>
                </a:solidFill>
              </a:rPr>
              <a:t>서버별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JOB </a:t>
            </a:r>
            <a:r>
              <a:rPr kumimoji="1" lang="ko-KR" altLang="en-US" b="1" dirty="0">
                <a:solidFill>
                  <a:srgbClr val="001ABE"/>
                </a:solidFill>
              </a:rPr>
              <a:t>분배</a:t>
            </a:r>
            <a:r>
              <a:rPr kumimoji="1" lang="en-US" altLang="ko-KR" b="1" dirty="0">
                <a:solidFill>
                  <a:srgbClr val="001ABE"/>
                </a:solidFill>
              </a:rPr>
              <a:t>,  </a:t>
            </a:r>
            <a:r>
              <a:rPr kumimoji="1" lang="ko-KR" altLang="en-US" b="1" dirty="0">
                <a:solidFill>
                  <a:srgbClr val="001ABE"/>
                </a:solidFill>
              </a:rPr>
              <a:t>수행 결과</a:t>
            </a:r>
            <a:r>
              <a:rPr kumimoji="1" lang="en-US" altLang="ko-KR" b="1" dirty="0">
                <a:solidFill>
                  <a:srgbClr val="001ABE"/>
                </a:solidFill>
              </a:rPr>
              <a:t>, </a:t>
            </a:r>
            <a:r>
              <a:rPr kumimoji="1" lang="ko-KR" altLang="en-US" b="1" dirty="0">
                <a:solidFill>
                  <a:srgbClr val="001ABE"/>
                </a:solidFill>
              </a:rPr>
              <a:t>수행 시</a:t>
            </a:r>
            <a:r>
              <a:rPr kumimoji="1" lang="ko-KR" altLang="en-US" dirty="0">
                <a:solidFill>
                  <a:srgbClr val="001ABE"/>
                </a:solidFill>
              </a:rPr>
              <a:t>간 모니터링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Node Exporter</a:t>
            </a:r>
            <a:r>
              <a:rPr kumimoji="1" lang="ko-KR" altLang="en-US" dirty="0" err="1">
                <a:solidFill>
                  <a:srgbClr val="001ABE"/>
                </a:solidFill>
              </a:rPr>
              <a:t>를</a:t>
            </a:r>
            <a:r>
              <a:rPr kumimoji="1" lang="ko-KR" altLang="en-US" dirty="0">
                <a:solidFill>
                  <a:srgbClr val="001ABE"/>
                </a:solidFill>
              </a:rPr>
              <a:t> 이용하여 </a:t>
            </a:r>
            <a:r>
              <a:rPr kumimoji="1" lang="en-US" altLang="ko-KR" b="1" dirty="0">
                <a:solidFill>
                  <a:srgbClr val="001ABE"/>
                </a:solidFill>
              </a:rPr>
              <a:t>Airflow </a:t>
            </a:r>
            <a:r>
              <a:rPr kumimoji="1" lang="ko-KR" altLang="en-US" b="1" dirty="0">
                <a:solidFill>
                  <a:srgbClr val="001ABE"/>
                </a:solidFill>
              </a:rPr>
              <a:t>서버</a:t>
            </a:r>
            <a:r>
              <a:rPr kumimoji="1" lang="en-US" altLang="ko-KR" dirty="0">
                <a:solidFill>
                  <a:srgbClr val="001ABE"/>
                </a:solidFill>
              </a:rPr>
              <a:t>(3</a:t>
            </a:r>
            <a:r>
              <a:rPr kumimoji="1" lang="ko-KR" altLang="en-US" dirty="0">
                <a:solidFill>
                  <a:srgbClr val="001ABE"/>
                </a:solidFill>
              </a:rPr>
              <a:t>기</a:t>
            </a:r>
            <a:r>
              <a:rPr kumimoji="1" lang="en-US" altLang="ko-KR" dirty="0">
                <a:solidFill>
                  <a:srgbClr val="001ABE"/>
                </a:solidFill>
              </a:rPr>
              <a:t>)</a:t>
            </a:r>
            <a:r>
              <a:rPr kumimoji="1" lang="ko-KR" altLang="en-US" dirty="0">
                <a:solidFill>
                  <a:srgbClr val="001ABE"/>
                </a:solidFill>
              </a:rPr>
              <a:t>의 </a:t>
            </a:r>
            <a:r>
              <a:rPr kumimoji="1" lang="en-US" altLang="ko-KR" dirty="0">
                <a:solidFill>
                  <a:srgbClr val="001ABE"/>
                </a:solidFill>
              </a:rPr>
              <a:t>CPU </a:t>
            </a:r>
            <a:r>
              <a:rPr kumimoji="1" lang="ko-KR" altLang="en-US" dirty="0">
                <a:solidFill>
                  <a:srgbClr val="001ABE"/>
                </a:solidFill>
              </a:rPr>
              <a:t>이용률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메모리 </a:t>
            </a:r>
            <a:r>
              <a:rPr kumimoji="1" lang="ko-KR" altLang="en-US" dirty="0" err="1">
                <a:solidFill>
                  <a:srgbClr val="001ABE"/>
                </a:solidFill>
              </a:rPr>
              <a:t>할당율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로그 적재 공간의 디스크 이용률 점검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b="1" dirty="0">
                <a:solidFill>
                  <a:srgbClr val="001ABE"/>
                </a:solidFill>
              </a:rPr>
              <a:t>Airflow Job</a:t>
            </a:r>
            <a:r>
              <a:rPr kumimoji="1" lang="ko-KR" altLang="en-US" b="1" dirty="0">
                <a:solidFill>
                  <a:srgbClr val="001ABE"/>
                </a:solidFill>
              </a:rPr>
              <a:t> 수행 이력 </a:t>
            </a:r>
            <a:r>
              <a:rPr kumimoji="1" lang="ko-KR" altLang="en-US" dirty="0">
                <a:solidFill>
                  <a:srgbClr val="001ABE"/>
                </a:solidFill>
              </a:rPr>
              <a:t>저장된 </a:t>
            </a:r>
            <a:r>
              <a:rPr kumimoji="1" lang="en-US" altLang="ko-KR" dirty="0">
                <a:solidFill>
                  <a:srgbClr val="001ABE"/>
                </a:solidFill>
              </a:rPr>
              <a:t>meta </a:t>
            </a:r>
            <a:r>
              <a:rPr kumimoji="1" lang="en-US" altLang="ko-KR" dirty="0" err="1">
                <a:solidFill>
                  <a:srgbClr val="001ABE"/>
                </a:solidFill>
              </a:rPr>
              <a:t>db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연동을 통해 </a:t>
            </a:r>
            <a:r>
              <a:rPr kumimoji="1" lang="en-US" altLang="ko-KR" dirty="0">
                <a:solidFill>
                  <a:srgbClr val="001ABE"/>
                </a:solidFill>
              </a:rPr>
              <a:t>job</a:t>
            </a:r>
            <a:r>
              <a:rPr kumimoji="1" lang="ko-KR" altLang="en-US" dirty="0">
                <a:solidFill>
                  <a:srgbClr val="001ABE"/>
                </a:solidFill>
              </a:rPr>
              <a:t> 수행 정보 및 </a:t>
            </a:r>
            <a:r>
              <a:rPr kumimoji="1" lang="en-US" altLang="ko-KR" dirty="0">
                <a:solidFill>
                  <a:srgbClr val="001ABE"/>
                </a:solidFill>
              </a:rPr>
              <a:t>job </a:t>
            </a:r>
            <a:r>
              <a:rPr kumimoji="1" lang="ko-KR" altLang="en-US" dirty="0">
                <a:solidFill>
                  <a:srgbClr val="001ABE"/>
                </a:solidFill>
              </a:rPr>
              <a:t>수행 결과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수행 시간 모니터링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task </a:t>
            </a:r>
            <a:r>
              <a:rPr kumimoji="1" lang="ko-KR" altLang="en-US" dirty="0">
                <a:solidFill>
                  <a:srgbClr val="001ABE"/>
                </a:solidFill>
              </a:rPr>
              <a:t>실패 건수 및 시간의 지속적 모니터링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하반기</a:t>
            </a:r>
            <a:r>
              <a:rPr kumimoji="1" lang="en-US" altLang="ko-KR" dirty="0">
                <a:solidFill>
                  <a:srgbClr val="001ABE"/>
                </a:solidFill>
              </a:rPr>
              <a:t>) </a:t>
            </a:r>
            <a:r>
              <a:rPr kumimoji="1" lang="en-US" altLang="ko-KR" dirty="0" err="1">
                <a:solidFill>
                  <a:srgbClr val="001ABE"/>
                </a:solidFill>
              </a:rPr>
              <a:t>cloudwatch</a:t>
            </a:r>
            <a:r>
              <a:rPr kumimoji="1" lang="en-US" altLang="ko-KR" dirty="0">
                <a:solidFill>
                  <a:srgbClr val="001ABE"/>
                </a:solidFill>
              </a:rPr>
              <a:t> exporter</a:t>
            </a:r>
            <a:r>
              <a:rPr kumimoji="1" lang="ko-KR" altLang="en-US" dirty="0" err="1">
                <a:solidFill>
                  <a:srgbClr val="001ABE"/>
                </a:solidFill>
              </a:rPr>
              <a:t>를</a:t>
            </a:r>
            <a:r>
              <a:rPr kumimoji="1" lang="ko-KR" altLang="en-US" dirty="0">
                <a:solidFill>
                  <a:srgbClr val="001ABE"/>
                </a:solidFill>
              </a:rPr>
              <a:t> 이용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앱 </a:t>
            </a:r>
            <a:r>
              <a:rPr kumimoji="1" lang="ko-KR" altLang="en-US" dirty="0" err="1">
                <a:solidFill>
                  <a:srgbClr val="001ABE"/>
                </a:solidFill>
              </a:rPr>
              <a:t>실행이력용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b="1" dirty="0">
                <a:solidFill>
                  <a:srgbClr val="001ABE"/>
                </a:solidFill>
              </a:rPr>
              <a:t>RDS</a:t>
            </a:r>
            <a:r>
              <a:rPr kumimoji="1" lang="ko-KR" altLang="en-US" b="1" dirty="0">
                <a:solidFill>
                  <a:srgbClr val="001ABE"/>
                </a:solidFill>
              </a:rPr>
              <a:t>의 자원</a:t>
            </a:r>
            <a:r>
              <a:rPr kumimoji="1" lang="ko-KR" altLang="en-US" dirty="0">
                <a:solidFill>
                  <a:srgbClr val="001ABE"/>
                </a:solidFill>
              </a:rPr>
              <a:t> 사용률</a:t>
            </a:r>
            <a:r>
              <a:rPr kumimoji="1" lang="en-US" altLang="ko-KR" dirty="0">
                <a:solidFill>
                  <a:srgbClr val="001ABE"/>
                </a:solidFill>
              </a:rPr>
              <a:t>(CPU </a:t>
            </a:r>
            <a:r>
              <a:rPr kumimoji="1" lang="ko-KR" altLang="en-US" dirty="0">
                <a:solidFill>
                  <a:srgbClr val="001ABE"/>
                </a:solidFill>
              </a:rPr>
              <a:t>이용률</a:t>
            </a:r>
            <a:r>
              <a:rPr kumimoji="1" lang="en-US" altLang="ko-KR" dirty="0">
                <a:solidFill>
                  <a:srgbClr val="001ABE"/>
                </a:solidFill>
              </a:rPr>
              <a:t>, DB connection</a:t>
            </a:r>
            <a:r>
              <a:rPr kumimoji="1" lang="ko-KR" altLang="en-US" dirty="0">
                <a:solidFill>
                  <a:srgbClr val="001ABE"/>
                </a:solidFill>
              </a:rPr>
              <a:t>수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스토리지 </a:t>
            </a:r>
            <a:r>
              <a:rPr kumimoji="1" lang="ko-KR" altLang="en-US" dirty="0" err="1">
                <a:solidFill>
                  <a:srgbClr val="001ABE"/>
                </a:solidFill>
              </a:rPr>
              <a:t>이용량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메모리 </a:t>
            </a:r>
            <a:r>
              <a:rPr kumimoji="1" lang="ko-KR" altLang="en-US" dirty="0" err="1">
                <a:solidFill>
                  <a:srgbClr val="001ABE"/>
                </a:solidFill>
              </a:rPr>
              <a:t>이용량</a:t>
            </a:r>
            <a:r>
              <a:rPr kumimoji="1" lang="en-US" altLang="ko-KR" dirty="0">
                <a:solidFill>
                  <a:srgbClr val="001ABE"/>
                </a:solidFill>
              </a:rPr>
              <a:t>) </a:t>
            </a:r>
            <a:r>
              <a:rPr kumimoji="1" lang="ko-KR" altLang="en-US" dirty="0">
                <a:solidFill>
                  <a:srgbClr val="001ABE"/>
                </a:solidFill>
              </a:rPr>
              <a:t>모니터링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하반기</a:t>
            </a:r>
            <a:r>
              <a:rPr kumimoji="1" lang="en-US" altLang="ko-KR" dirty="0">
                <a:solidFill>
                  <a:srgbClr val="001ABE"/>
                </a:solidFill>
              </a:rPr>
              <a:t>) </a:t>
            </a:r>
            <a:r>
              <a:rPr kumimoji="1" lang="ko-KR" altLang="en-US" b="1" dirty="0">
                <a:solidFill>
                  <a:srgbClr val="001ABE"/>
                </a:solidFill>
              </a:rPr>
              <a:t>실행 이력 로그 분석</a:t>
            </a:r>
            <a:r>
              <a:rPr kumimoji="1" lang="ko-KR" altLang="en-US" dirty="0">
                <a:solidFill>
                  <a:srgbClr val="001ABE"/>
                </a:solidFill>
              </a:rPr>
              <a:t>을 통해 </a:t>
            </a:r>
            <a:r>
              <a:rPr kumimoji="1" lang="en-US" altLang="ko-KR" dirty="0" err="1">
                <a:solidFill>
                  <a:srgbClr val="001ABE"/>
                </a:solidFill>
              </a:rPr>
              <a:t>EMRSTEPSensor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등 </a:t>
            </a:r>
            <a:r>
              <a:rPr kumimoji="1" lang="ko-KR" altLang="en-US" b="1" dirty="0">
                <a:solidFill>
                  <a:srgbClr val="001ABE"/>
                </a:solidFill>
              </a:rPr>
              <a:t>주요 오류가 발생하는 빈도 </a:t>
            </a:r>
            <a:r>
              <a:rPr kumimoji="1" lang="ko-KR" altLang="en-US" dirty="0">
                <a:solidFill>
                  <a:srgbClr val="001ABE"/>
                </a:solidFill>
              </a:rPr>
              <a:t>모니터링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endParaRPr kumimoji="1" lang="ko-Kore-KR" altLang="en-US" b="1">
              <a:solidFill>
                <a:srgbClr val="001ABE"/>
              </a:solidFill>
            </a:endParaRPr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552ECE9-8D29-BA41-92C8-9DDBDB247C96}"/>
              </a:ext>
            </a:extLst>
          </p:cNvPr>
          <p:cNvSpPr/>
          <p:nvPr/>
        </p:nvSpPr>
        <p:spPr>
          <a:xfrm>
            <a:off x="6057615" y="3155695"/>
            <a:ext cx="1620163" cy="2400285"/>
          </a:xfrm>
          <a:prstGeom prst="roundRect">
            <a:avLst>
              <a:gd name="adj" fmla="val 462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BB9067-DCF8-7946-87FB-DACCE12C8CDF}"/>
              </a:ext>
            </a:extLst>
          </p:cNvPr>
          <p:cNvSpPr txBox="1"/>
          <p:nvPr/>
        </p:nvSpPr>
        <p:spPr>
          <a:xfrm>
            <a:off x="6063418" y="5543022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-Dev(da1r3)/12.4.140.64</a:t>
            </a: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42090A5-29E1-634E-8824-C8949548E1FB}"/>
              </a:ext>
            </a:extLst>
          </p:cNvPr>
          <p:cNvSpPr/>
          <p:nvPr/>
        </p:nvSpPr>
        <p:spPr>
          <a:xfrm>
            <a:off x="5777653" y="2911863"/>
            <a:ext cx="1620163" cy="2400286"/>
          </a:xfrm>
          <a:prstGeom prst="roundRect">
            <a:avLst>
              <a:gd name="adj" fmla="val 462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B6D62B5-6BFE-DE43-A0FB-DFA75225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11" y="3066997"/>
            <a:ext cx="476870" cy="47687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1A232E6-CD37-A346-BC1D-83C399ED7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278" y="3083161"/>
            <a:ext cx="450873" cy="45087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E3A0330-50F6-6F4C-9B48-0A4BFFD4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932" y="3906442"/>
            <a:ext cx="450874" cy="450874"/>
          </a:xfrm>
          <a:prstGeom prst="rect">
            <a:avLst/>
          </a:prstGeom>
        </p:spPr>
      </p:pic>
      <p:cxnSp>
        <p:nvCxnSpPr>
          <p:cNvPr id="60" name="직선 화살표 연결선 45">
            <a:extLst>
              <a:ext uri="{FF2B5EF4-FFF2-40B4-BE49-F238E27FC236}">
                <a16:creationId xmlns:a16="http://schemas.microsoft.com/office/drawing/2014/main" id="{45105918-99FE-4846-B677-4E79B688BE18}"/>
              </a:ext>
            </a:extLst>
          </p:cNvPr>
          <p:cNvCxnSpPr>
            <a:cxnSpLocks/>
            <a:stCxn id="36" idx="2"/>
            <a:endCxn id="51" idx="0"/>
          </p:cNvCxnSpPr>
          <p:nvPr/>
        </p:nvCxnSpPr>
        <p:spPr>
          <a:xfrm rot="16200000" flipH="1">
            <a:off x="6809720" y="3724792"/>
            <a:ext cx="362575" cy="723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45">
            <a:extLst>
              <a:ext uri="{FF2B5EF4-FFF2-40B4-BE49-F238E27FC236}">
                <a16:creationId xmlns:a16="http://schemas.microsoft.com/office/drawing/2014/main" id="{DF34833A-9028-0744-A38F-E1505511443C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 flipV="1">
            <a:off x="6526151" y="3305432"/>
            <a:ext cx="226060" cy="316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4D7BDEB7-780D-D846-A00A-2043DBDE52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45131" y="3093684"/>
            <a:ext cx="420686" cy="42068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1774E59-6C3E-5B41-B85C-30456FF37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6146" y="3840021"/>
            <a:ext cx="450875" cy="53541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C38FDCD-7478-8145-9080-AB05EC467705}"/>
              </a:ext>
            </a:extLst>
          </p:cNvPr>
          <p:cNvSpPr txBox="1"/>
          <p:nvPr/>
        </p:nvSpPr>
        <p:spPr>
          <a:xfrm>
            <a:off x="9050332" y="3096402"/>
            <a:ext cx="1031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>
                <a:solidFill>
                  <a:srgbClr val="0432FF"/>
                </a:solidFill>
              </a:rPr>
              <a:t>Monitor</a:t>
            </a:r>
          </a:p>
          <a:p>
            <a:r>
              <a:rPr kumimoji="1" lang="en-US" altLang="ko-KR" sz="1000" dirty="0">
                <a:solidFill>
                  <a:srgbClr val="0432FF"/>
                </a:solidFill>
              </a:rPr>
              <a:t>At Office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26E6E6-1093-EF45-BBEC-27D76F044195}"/>
              </a:ext>
            </a:extLst>
          </p:cNvPr>
          <p:cNvSpPr txBox="1"/>
          <p:nvPr/>
        </p:nvSpPr>
        <p:spPr>
          <a:xfrm>
            <a:off x="9050332" y="3906441"/>
            <a:ext cx="10317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/>
              <a:t>DevOps</a:t>
            </a:r>
          </a:p>
        </p:txBody>
      </p:sp>
      <p:cxnSp>
        <p:nvCxnSpPr>
          <p:cNvPr id="69" name="직선 화살표 연결선 45">
            <a:extLst>
              <a:ext uri="{FF2B5EF4-FFF2-40B4-BE49-F238E27FC236}">
                <a16:creationId xmlns:a16="http://schemas.microsoft.com/office/drawing/2014/main" id="{D57EBD83-DA06-9A40-9024-152742575D4C}"/>
              </a:ext>
            </a:extLst>
          </p:cNvPr>
          <p:cNvCxnSpPr>
            <a:cxnSpLocks/>
            <a:stCxn id="65" idx="1"/>
            <a:endCxn id="36" idx="3"/>
          </p:cNvCxnSpPr>
          <p:nvPr/>
        </p:nvCxnSpPr>
        <p:spPr>
          <a:xfrm rot="10800000" flipV="1">
            <a:off x="7229081" y="3304026"/>
            <a:ext cx="1316050" cy="14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8EC39AE-32F3-3F46-9979-CABCADEDF621}"/>
              </a:ext>
            </a:extLst>
          </p:cNvPr>
          <p:cNvSpPr txBox="1"/>
          <p:nvPr/>
        </p:nvSpPr>
        <p:spPr>
          <a:xfrm>
            <a:off x="5783456" y="5324948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-Ops(da1r2)/12.4.140.63</a:t>
            </a:r>
          </a:p>
        </p:txBody>
      </p:sp>
      <p:cxnSp>
        <p:nvCxnSpPr>
          <p:cNvPr id="71" name="직선 화살표 연결선 45">
            <a:extLst>
              <a:ext uri="{FF2B5EF4-FFF2-40B4-BE49-F238E27FC236}">
                <a16:creationId xmlns:a16="http://schemas.microsoft.com/office/drawing/2014/main" id="{8F234DCA-042A-CB43-859D-21B403467C78}"/>
              </a:ext>
            </a:extLst>
          </p:cNvPr>
          <p:cNvCxnSpPr>
            <a:cxnSpLocks/>
            <a:stCxn id="66" idx="1"/>
            <a:endCxn id="33" idx="3"/>
          </p:cNvCxnSpPr>
          <p:nvPr/>
        </p:nvCxnSpPr>
        <p:spPr>
          <a:xfrm rot="10800000" flipV="1">
            <a:off x="7397816" y="4107728"/>
            <a:ext cx="1148330" cy="4278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D08BDF8A-12C9-D048-8194-1649A10A9EED}"/>
              </a:ext>
            </a:extLst>
          </p:cNvPr>
          <p:cNvCxnSpPr>
            <a:cxnSpLocks/>
          </p:cNvCxnSpPr>
          <p:nvPr/>
        </p:nvCxnSpPr>
        <p:spPr>
          <a:xfrm>
            <a:off x="4555966" y="2357139"/>
            <a:ext cx="0" cy="3198382"/>
          </a:xfrm>
          <a:prstGeom prst="line">
            <a:avLst/>
          </a:prstGeom>
          <a:ln w="76200">
            <a:solidFill>
              <a:schemeClr val="bg1">
                <a:lumMod val="65000"/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FC021318-0927-2A48-BA5C-2D6440CA9691}"/>
              </a:ext>
            </a:extLst>
          </p:cNvPr>
          <p:cNvCxnSpPr>
            <a:cxnSpLocks/>
          </p:cNvCxnSpPr>
          <p:nvPr/>
        </p:nvCxnSpPr>
        <p:spPr>
          <a:xfrm>
            <a:off x="8014539" y="2344640"/>
            <a:ext cx="0" cy="2956639"/>
          </a:xfrm>
          <a:prstGeom prst="line">
            <a:avLst/>
          </a:prstGeom>
          <a:ln w="76200">
            <a:solidFill>
              <a:schemeClr val="bg1">
                <a:lumMod val="65000"/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04E8982E-CAE2-544C-9BDF-DB1C1463B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489" y="2069782"/>
            <a:ext cx="1574657" cy="103533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D90331-7D14-7341-A891-D972499F7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2418" y="2830078"/>
            <a:ext cx="1906877" cy="130547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741D3D0-95CA-AD48-97E3-6DA136FAB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3383" y="4325387"/>
            <a:ext cx="2023120" cy="13384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5C04A6B-C372-BC45-B1AD-E887853E6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2528" y="4031840"/>
            <a:ext cx="1495157" cy="487782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F6317131-8D64-1F43-BC88-D077985BF2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9897" y="4795674"/>
            <a:ext cx="272886" cy="272886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3CD5695-3D46-C14E-A281-6366DA3718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0986" y="3406380"/>
            <a:ext cx="443063" cy="44306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034C242-F89A-924D-9D2A-AC778BF3A762}"/>
              </a:ext>
            </a:extLst>
          </p:cNvPr>
          <p:cNvSpPr txBox="1"/>
          <p:nvPr/>
        </p:nvSpPr>
        <p:spPr>
          <a:xfrm>
            <a:off x="1357311" y="3829496"/>
            <a:ext cx="9274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Airflow &amp;</a:t>
            </a:r>
            <a:br>
              <a:rPr kumimoji="1" lang="en-US" altLang="ko-KR" sz="1000" dirty="0"/>
            </a:br>
            <a:r>
              <a:rPr kumimoji="1" lang="en-US" altLang="ko-KR" sz="1000" dirty="0" err="1"/>
              <a:t>NodeExporter</a:t>
            </a:r>
            <a:endParaRPr kumimoji="1" lang="en-US" altLang="ko-KR" sz="1000" dirty="0"/>
          </a:p>
        </p:txBody>
      </p:sp>
      <p:cxnSp>
        <p:nvCxnSpPr>
          <p:cNvPr id="84" name="직선 화살표 연결선 45">
            <a:extLst>
              <a:ext uri="{FF2B5EF4-FFF2-40B4-BE49-F238E27FC236}">
                <a16:creationId xmlns:a16="http://schemas.microsoft.com/office/drawing/2014/main" id="{97CF31C6-3FB5-A147-801A-9643535F0C24}"/>
              </a:ext>
            </a:extLst>
          </p:cNvPr>
          <p:cNvCxnSpPr>
            <a:cxnSpLocks/>
            <a:stCxn id="38" idx="1"/>
            <a:endCxn id="78" idx="3"/>
          </p:cNvCxnSpPr>
          <p:nvPr/>
        </p:nvCxnSpPr>
        <p:spPr>
          <a:xfrm rot="10800000" flipV="1">
            <a:off x="2544050" y="3308598"/>
            <a:ext cx="3531229" cy="319314"/>
          </a:xfrm>
          <a:prstGeom prst="bentConnector3">
            <a:avLst>
              <a:gd name="adj1" fmla="val 50000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00C096C-2B0D-3840-93DA-8D10457F973E}"/>
              </a:ext>
            </a:extLst>
          </p:cNvPr>
          <p:cNvSpPr txBox="1"/>
          <p:nvPr/>
        </p:nvSpPr>
        <p:spPr>
          <a:xfrm>
            <a:off x="2675920" y="4355837"/>
            <a:ext cx="1971096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 err="1">
                <a:solidFill>
                  <a:srgbClr val="0432FF"/>
                </a:solidFill>
                <a:latin typeface="+mn-ea"/>
              </a:rPr>
              <a:t>Cloudwatch</a:t>
            </a:r>
            <a:r>
              <a:rPr kumimoji="1" lang="ko-KR" altLang="en-US" sz="1050" b="1" i="1" dirty="0" err="1">
                <a:solidFill>
                  <a:srgbClr val="0432FF"/>
                </a:solidFill>
                <a:latin typeface="+mn-ea"/>
              </a:rPr>
              <a:t>를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통한 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Airflow RDS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자원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cxnSp>
        <p:nvCxnSpPr>
          <p:cNvPr id="86" name="직선 화살표 연결선 45">
            <a:extLst>
              <a:ext uri="{FF2B5EF4-FFF2-40B4-BE49-F238E27FC236}">
                <a16:creationId xmlns:a16="http://schemas.microsoft.com/office/drawing/2014/main" id="{335EDCB0-BEAA-9344-8103-FF45950FDB6E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5746471" y="4357316"/>
            <a:ext cx="1244898" cy="469057"/>
          </a:xfrm>
          <a:prstGeom prst="bentConnector2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4B33B10-D882-0A4D-A4F5-A4F52E66494E}"/>
              </a:ext>
            </a:extLst>
          </p:cNvPr>
          <p:cNvSpPr txBox="1"/>
          <p:nvPr/>
        </p:nvSpPr>
        <p:spPr>
          <a:xfrm>
            <a:off x="5199813" y="5087717"/>
            <a:ext cx="71527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RDS Fetch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1BF2A2F-6011-7045-AF00-DA6A8272A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0788" y="3606635"/>
            <a:ext cx="385979" cy="385979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8C7543C7-7073-5C47-85BD-B753F79C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81" y="4465856"/>
            <a:ext cx="480511" cy="48051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9D991B1-0A9E-144F-B6D6-2E9721657B6D}"/>
              </a:ext>
            </a:extLst>
          </p:cNvPr>
          <p:cNvSpPr txBox="1"/>
          <p:nvPr/>
        </p:nvSpPr>
        <p:spPr>
          <a:xfrm>
            <a:off x="1732450" y="4991616"/>
            <a:ext cx="92742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Airflow RDS</a:t>
            </a:r>
          </a:p>
        </p:txBody>
      </p:sp>
      <p:cxnSp>
        <p:nvCxnSpPr>
          <p:cNvPr id="91" name="직선 화살표 연결선 45">
            <a:extLst>
              <a:ext uri="{FF2B5EF4-FFF2-40B4-BE49-F238E27FC236}">
                <a16:creationId xmlns:a16="http://schemas.microsoft.com/office/drawing/2014/main" id="{4EDD6EAF-C058-7043-8078-9073149892D3}"/>
              </a:ext>
            </a:extLst>
          </p:cNvPr>
          <p:cNvCxnSpPr>
            <a:cxnSpLocks/>
            <a:stCxn id="38" idx="1"/>
            <a:endCxn id="88" idx="3"/>
          </p:cNvCxnSpPr>
          <p:nvPr/>
        </p:nvCxnSpPr>
        <p:spPr>
          <a:xfrm rot="10800000" flipV="1">
            <a:off x="2542392" y="3308598"/>
            <a:ext cx="3532886" cy="1397514"/>
          </a:xfrm>
          <a:prstGeom prst="bentConnector3">
            <a:avLst>
              <a:gd name="adj1" fmla="val 50000"/>
            </a:avLst>
          </a:prstGeom>
          <a:ln w="254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45">
            <a:extLst>
              <a:ext uri="{FF2B5EF4-FFF2-40B4-BE49-F238E27FC236}">
                <a16:creationId xmlns:a16="http://schemas.microsoft.com/office/drawing/2014/main" id="{C9EC8FF0-EB67-594E-9FCC-EE2C6EABEE6D}"/>
              </a:ext>
            </a:extLst>
          </p:cNvPr>
          <p:cNvCxnSpPr>
            <a:cxnSpLocks/>
            <a:stCxn id="90" idx="2"/>
            <a:endCxn id="88" idx="2"/>
          </p:cNvCxnSpPr>
          <p:nvPr/>
        </p:nvCxnSpPr>
        <p:spPr>
          <a:xfrm rot="5400000" flipH="1">
            <a:off x="3877668" y="3370836"/>
            <a:ext cx="73561" cy="3224624"/>
          </a:xfrm>
          <a:prstGeom prst="bentConnector3">
            <a:avLst>
              <a:gd name="adj1" fmla="val -310762"/>
            </a:avLst>
          </a:prstGeom>
          <a:ln w="254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1CF1DD6-1B5E-144C-9E87-4DB5D0C95E67}"/>
              </a:ext>
            </a:extLst>
          </p:cNvPr>
          <p:cNvSpPr txBox="1"/>
          <p:nvPr/>
        </p:nvSpPr>
        <p:spPr>
          <a:xfrm>
            <a:off x="2692182" y="3684190"/>
            <a:ext cx="270108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 err="1">
                <a:solidFill>
                  <a:srgbClr val="0432FF"/>
                </a:solidFill>
                <a:latin typeface="+mn-ea"/>
              </a:rPr>
              <a:t>AirFlow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 </a:t>
            </a:r>
            <a:r>
              <a:rPr kumimoji="1" lang="en-US" altLang="ko-KR" sz="1050" b="1" i="1" dirty="0" err="1">
                <a:solidFill>
                  <a:srgbClr val="0432FF"/>
                </a:solidFill>
                <a:latin typeface="+mn-ea"/>
              </a:rPr>
              <a:t>NodeExporter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사용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Airflow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자원 사용률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FA98324-D38E-214B-BEDD-374AC1518EDE}"/>
              </a:ext>
            </a:extLst>
          </p:cNvPr>
          <p:cNvSpPr txBox="1"/>
          <p:nvPr/>
        </p:nvSpPr>
        <p:spPr>
          <a:xfrm>
            <a:off x="2628814" y="5313875"/>
            <a:ext cx="266341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등록된 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Airflow JOB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들에 대한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Dag/Task 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수행 현황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4511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김태엽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Airflow</a:t>
            </a:r>
            <a:endParaRPr kumimoji="1" lang="ko-KR" altLang="en-US" b="1" dirty="0">
              <a:solidFill>
                <a:srgbClr val="001ABE"/>
              </a:solidFill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917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rgbClr val="001ABE"/>
                </a:solidFill>
              </a:rPr>
              <a:t>Oasis Airflow </a:t>
            </a:r>
            <a:r>
              <a:rPr kumimoji="1" lang="ko-KR" altLang="en-US" dirty="0">
                <a:solidFill>
                  <a:srgbClr val="001ABE"/>
                </a:solidFill>
              </a:rPr>
              <a:t>서버의 </a:t>
            </a:r>
            <a:r>
              <a:rPr kumimoji="1" lang="en-US" altLang="ko-KR" dirty="0">
                <a:solidFill>
                  <a:srgbClr val="001ABE"/>
                </a:solidFill>
              </a:rPr>
              <a:t>Host </a:t>
            </a:r>
            <a:r>
              <a:rPr kumimoji="1" lang="ko-KR" altLang="en-US" dirty="0">
                <a:solidFill>
                  <a:srgbClr val="001ABE"/>
                </a:solidFill>
              </a:rPr>
              <a:t>자원</a:t>
            </a:r>
            <a:r>
              <a:rPr kumimoji="1" lang="en-US" altLang="ko-KR" dirty="0">
                <a:solidFill>
                  <a:srgbClr val="001ABE"/>
                </a:solidFill>
              </a:rPr>
              <a:t>(CPU, </a:t>
            </a:r>
            <a:r>
              <a:rPr kumimoji="1" lang="ko-KR" altLang="en-US" dirty="0">
                <a:solidFill>
                  <a:srgbClr val="001ABE"/>
                </a:solidFill>
              </a:rPr>
              <a:t>메모리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디스크</a:t>
            </a:r>
            <a:r>
              <a:rPr kumimoji="1" lang="en-US" altLang="ko-KR" dirty="0">
                <a:solidFill>
                  <a:srgbClr val="001ABE"/>
                </a:solidFill>
              </a:rPr>
              <a:t>) </a:t>
            </a:r>
            <a:r>
              <a:rPr kumimoji="1" lang="ko-KR" altLang="en-US" dirty="0">
                <a:solidFill>
                  <a:srgbClr val="001ABE"/>
                </a:solidFill>
              </a:rPr>
              <a:t>및 클러스터내 </a:t>
            </a:r>
            <a:r>
              <a:rPr kumimoji="1" lang="ko-KR" altLang="en-US" dirty="0" err="1">
                <a:solidFill>
                  <a:srgbClr val="001ABE"/>
                </a:solidFill>
              </a:rPr>
              <a:t>서버별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en-US" altLang="ko-KR" dirty="0">
                <a:solidFill>
                  <a:srgbClr val="001ABE"/>
                </a:solidFill>
              </a:rPr>
              <a:t>JOB </a:t>
            </a:r>
            <a:r>
              <a:rPr kumimoji="1" lang="ko-KR" altLang="en-US" dirty="0">
                <a:solidFill>
                  <a:srgbClr val="001ABE"/>
                </a:solidFill>
              </a:rPr>
              <a:t>분배</a:t>
            </a:r>
            <a:r>
              <a:rPr kumimoji="1" lang="en-US" altLang="ko-KR" dirty="0">
                <a:solidFill>
                  <a:srgbClr val="001ABE"/>
                </a:solidFill>
              </a:rPr>
              <a:t>,  </a:t>
            </a:r>
            <a:r>
              <a:rPr kumimoji="1" lang="ko-KR" altLang="en-US" dirty="0">
                <a:solidFill>
                  <a:srgbClr val="001ABE"/>
                </a:solidFill>
              </a:rPr>
              <a:t>수행 결과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수행 시간 모니터링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r>
              <a:rPr kumimoji="1" lang="en-US" altLang="ko-KR" dirty="0">
                <a:solidFill>
                  <a:srgbClr val="0432FF"/>
                </a:solidFill>
              </a:rPr>
              <a:t>Airflow </a:t>
            </a:r>
            <a:r>
              <a:rPr kumimoji="1" lang="en-US" altLang="ko-KR" dirty="0" err="1">
                <a:solidFill>
                  <a:srgbClr val="0432FF"/>
                </a:solidFill>
              </a:rPr>
              <a:t>MetaDB</a:t>
            </a:r>
            <a:r>
              <a:rPr kumimoji="1" lang="en-US" altLang="ko-KR" dirty="0">
                <a:solidFill>
                  <a:srgbClr val="0432FF"/>
                </a:solidFill>
              </a:rPr>
              <a:t>(RDS)</a:t>
            </a:r>
            <a:r>
              <a:rPr kumimoji="1" lang="ko-KR" altLang="en-US" dirty="0">
                <a:solidFill>
                  <a:srgbClr val="0432FF"/>
                </a:solidFill>
              </a:rPr>
              <a:t>자원 사용 현황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5CCC266-ADEE-D440-AB9E-E4896C2E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992305"/>
            <a:ext cx="8269969" cy="29280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D519537-3343-4242-9B1E-5122FEA1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428" y="260351"/>
            <a:ext cx="623685" cy="6236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98F2EE9-74F9-314F-A3AE-DDA927706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726" y="3194950"/>
            <a:ext cx="4773386" cy="32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4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>
            <a:extLst>
              <a:ext uri="{FF2B5EF4-FFF2-40B4-BE49-F238E27FC236}">
                <a16:creationId xmlns:a16="http://schemas.microsoft.com/office/drawing/2014/main" id="{7002DFDF-899A-9C45-A4B5-13989498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31" y="4441275"/>
            <a:ext cx="503587" cy="503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AA1374-977C-954F-A9DD-BC29822A6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778" y="3353326"/>
            <a:ext cx="594636" cy="4208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1DEF08-BFE9-CB47-8A6E-61D2255F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260351"/>
            <a:ext cx="11664950" cy="420686"/>
          </a:xfrm>
        </p:spPr>
        <p:txBody>
          <a:bodyPr>
            <a:normAutofit/>
          </a:bodyPr>
          <a:lstStyle/>
          <a:p>
            <a:r>
              <a:rPr kumimoji="1" lang="en-US" altLang="en-US" b="1" dirty="0"/>
              <a:t>Study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Group</a:t>
            </a:r>
            <a:r>
              <a:rPr kumimoji="1" lang="ko-KR" altLang="en-US" b="1" dirty="0"/>
              <a:t> </a:t>
            </a:r>
            <a:r>
              <a:rPr kumimoji="1" lang="ko-KR" altLang="en-US" b="1" u="sng" dirty="0" err="1">
                <a:solidFill>
                  <a:srgbClr val="001ABE"/>
                </a:solidFill>
              </a:rPr>
              <a:t>중간실적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–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개인</a:t>
            </a:r>
            <a:r>
              <a:rPr kumimoji="1" lang="en-US" altLang="ko-KR" sz="1600" b="1" u="sng" dirty="0">
                <a:solidFill>
                  <a:srgbClr val="001ABE"/>
                </a:solidFill>
              </a:rPr>
              <a:t>:</a:t>
            </a:r>
            <a:r>
              <a:rPr kumimoji="1" lang="ko-KR" altLang="en-US" sz="1600" b="1" u="sng" dirty="0">
                <a:solidFill>
                  <a:srgbClr val="001ABE"/>
                </a:solidFill>
              </a:rPr>
              <a:t>김재홍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&gt;</a:t>
            </a:r>
            <a:r>
              <a:rPr kumimoji="1" lang="ko-KR" altLang="en-US" b="1" u="sng" dirty="0">
                <a:solidFill>
                  <a:srgbClr val="001ABE"/>
                </a:solidFill>
              </a:rPr>
              <a:t> </a:t>
            </a:r>
            <a:r>
              <a:rPr kumimoji="1" lang="en-US" altLang="ko-KR" b="1" u="sng" dirty="0">
                <a:solidFill>
                  <a:srgbClr val="001ABE"/>
                </a:solidFill>
              </a:rPr>
              <a:t>Oasis Portal</a:t>
            </a:r>
            <a:endParaRPr kumimoji="1" lang="ko-KR" altLang="en-US" b="1" dirty="0">
              <a:solidFill>
                <a:srgbClr val="001ABE"/>
              </a:solidFill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118454B8-903F-5F46-B991-9386A9815EF8}"/>
              </a:ext>
            </a:extLst>
          </p:cNvPr>
          <p:cNvSpPr txBox="1">
            <a:spLocks/>
          </p:cNvSpPr>
          <p:nvPr/>
        </p:nvSpPr>
        <p:spPr>
          <a:xfrm>
            <a:off x="442913" y="850901"/>
            <a:ext cx="11306175" cy="9176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5300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4688" indent="-149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2488" indent="-158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1" dirty="0">
                <a:solidFill>
                  <a:srgbClr val="001ABE"/>
                </a:solidFill>
              </a:rPr>
              <a:t>Oasis </a:t>
            </a:r>
            <a:r>
              <a:rPr kumimoji="1" lang="ko-KR" altLang="en-US" b="1" dirty="0">
                <a:solidFill>
                  <a:srgbClr val="001ABE"/>
                </a:solidFill>
              </a:rPr>
              <a:t>포털 </a:t>
            </a:r>
            <a:r>
              <a:rPr kumimoji="1" lang="ko-KR" altLang="en-US" dirty="0">
                <a:solidFill>
                  <a:srgbClr val="001ABE"/>
                </a:solidFill>
              </a:rPr>
              <a:t>및 </a:t>
            </a:r>
            <a:r>
              <a:rPr kumimoji="1" lang="en-US" altLang="ko-KR" b="1" dirty="0">
                <a:solidFill>
                  <a:srgbClr val="001ABE"/>
                </a:solidFill>
              </a:rPr>
              <a:t>MSTR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서버의 </a:t>
            </a:r>
            <a:r>
              <a:rPr kumimoji="1" lang="en-US" altLang="ko-KR" b="1" dirty="0">
                <a:solidFill>
                  <a:srgbClr val="001ABE"/>
                </a:solidFill>
              </a:rPr>
              <a:t>Host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자원</a:t>
            </a:r>
            <a:r>
              <a:rPr kumimoji="1" lang="en-US" altLang="ko-KR" dirty="0">
                <a:solidFill>
                  <a:srgbClr val="001ABE"/>
                </a:solidFill>
              </a:rPr>
              <a:t>(CPU, </a:t>
            </a:r>
            <a:r>
              <a:rPr kumimoji="1" lang="ko-KR" altLang="en-US" dirty="0">
                <a:solidFill>
                  <a:srgbClr val="001ABE"/>
                </a:solidFill>
              </a:rPr>
              <a:t>메모리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디스크</a:t>
            </a:r>
            <a:r>
              <a:rPr kumimoji="1" lang="en-US" altLang="ko-KR" dirty="0">
                <a:solidFill>
                  <a:srgbClr val="001ABE"/>
                </a:solidFill>
              </a:rPr>
              <a:t>) </a:t>
            </a:r>
            <a:r>
              <a:rPr kumimoji="1" lang="ko-KR" altLang="en-US" dirty="0">
                <a:solidFill>
                  <a:srgbClr val="001ABE"/>
                </a:solidFill>
              </a:rPr>
              <a:t>및 </a:t>
            </a:r>
            <a:r>
              <a:rPr kumimoji="1" lang="en-US" altLang="ko-KR" b="1" dirty="0">
                <a:solidFill>
                  <a:srgbClr val="001ABE"/>
                </a:solidFill>
              </a:rPr>
              <a:t>WAS</a:t>
            </a:r>
            <a:r>
              <a:rPr kumimoji="1" lang="en-US" altLang="ko-KR" dirty="0">
                <a:solidFill>
                  <a:srgbClr val="001ABE"/>
                </a:solidFill>
              </a:rPr>
              <a:t> </a:t>
            </a:r>
            <a:r>
              <a:rPr kumimoji="1" lang="ko-KR" altLang="en-US" dirty="0">
                <a:solidFill>
                  <a:srgbClr val="001ABE"/>
                </a:solidFill>
              </a:rPr>
              <a:t>사용률 모니터링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Node Exporter</a:t>
            </a:r>
            <a:r>
              <a:rPr kumimoji="1" lang="ko-KR" altLang="en-US" dirty="0" err="1">
                <a:solidFill>
                  <a:srgbClr val="001ABE"/>
                </a:solidFill>
              </a:rPr>
              <a:t>를</a:t>
            </a:r>
            <a:r>
              <a:rPr kumimoji="1" lang="ko-KR" altLang="en-US" dirty="0">
                <a:solidFill>
                  <a:srgbClr val="001ABE"/>
                </a:solidFill>
              </a:rPr>
              <a:t> 이용하여 </a:t>
            </a:r>
            <a:r>
              <a:rPr kumimoji="1" lang="en-US" altLang="ko-KR" b="1" dirty="0">
                <a:solidFill>
                  <a:srgbClr val="001ABE"/>
                </a:solidFill>
              </a:rPr>
              <a:t>Oasis </a:t>
            </a:r>
            <a:r>
              <a:rPr kumimoji="1" lang="ko-KR" altLang="en-US" b="1" dirty="0">
                <a:solidFill>
                  <a:srgbClr val="001ABE"/>
                </a:solidFill>
              </a:rPr>
              <a:t>포털 서버</a:t>
            </a:r>
            <a:r>
              <a:rPr kumimoji="1" lang="en-US" altLang="ko-KR" dirty="0">
                <a:solidFill>
                  <a:srgbClr val="001ABE"/>
                </a:solidFill>
              </a:rPr>
              <a:t>(2</a:t>
            </a:r>
            <a:r>
              <a:rPr kumimoji="1" lang="ko-KR" altLang="en-US" dirty="0">
                <a:solidFill>
                  <a:srgbClr val="001ABE"/>
                </a:solidFill>
              </a:rPr>
              <a:t>기</a:t>
            </a:r>
            <a:r>
              <a:rPr kumimoji="1" lang="en-US" altLang="ko-KR" dirty="0">
                <a:solidFill>
                  <a:srgbClr val="001ABE"/>
                </a:solidFill>
              </a:rPr>
              <a:t>)</a:t>
            </a:r>
            <a:r>
              <a:rPr kumimoji="1" lang="ko-KR" altLang="en-US" dirty="0">
                <a:solidFill>
                  <a:srgbClr val="001ABE"/>
                </a:solidFill>
              </a:rPr>
              <a:t>의 </a:t>
            </a:r>
            <a:r>
              <a:rPr kumimoji="1" lang="en-US" altLang="ko-KR" dirty="0">
                <a:solidFill>
                  <a:srgbClr val="001ABE"/>
                </a:solidFill>
              </a:rPr>
              <a:t>CPU</a:t>
            </a:r>
            <a:r>
              <a:rPr kumimoji="1" lang="ko-KR" altLang="en-US" dirty="0">
                <a:solidFill>
                  <a:srgbClr val="001ABE"/>
                </a:solidFill>
              </a:rPr>
              <a:t> 전체 코어의 분당 사용률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메모리 점유율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어플리케이션 로그가 적재되는 디스크의 사용률 체크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Node Exporter</a:t>
            </a:r>
            <a:r>
              <a:rPr kumimoji="1" lang="ko-KR" altLang="en-US" dirty="0" err="1">
                <a:solidFill>
                  <a:srgbClr val="001ABE"/>
                </a:solidFill>
              </a:rPr>
              <a:t>를</a:t>
            </a:r>
            <a:r>
              <a:rPr kumimoji="1" lang="ko-KR" altLang="en-US" dirty="0">
                <a:solidFill>
                  <a:srgbClr val="001ABE"/>
                </a:solidFill>
              </a:rPr>
              <a:t> 이용하여 </a:t>
            </a:r>
            <a:r>
              <a:rPr kumimoji="1" lang="en-US" altLang="ko-KR" b="1" dirty="0">
                <a:solidFill>
                  <a:srgbClr val="001ABE"/>
                </a:solidFill>
              </a:rPr>
              <a:t>MSTR</a:t>
            </a:r>
            <a:r>
              <a:rPr kumimoji="1" lang="ko-KR" altLang="en-US" b="1" dirty="0">
                <a:solidFill>
                  <a:srgbClr val="001ABE"/>
                </a:solidFill>
              </a:rPr>
              <a:t>서버</a:t>
            </a:r>
            <a:r>
              <a:rPr kumimoji="1" lang="en-US" altLang="ko-KR" b="1" dirty="0">
                <a:solidFill>
                  <a:srgbClr val="001ABE"/>
                </a:solidFill>
              </a:rPr>
              <a:t>(2</a:t>
            </a:r>
            <a:r>
              <a:rPr kumimoji="1" lang="ko-KR" altLang="en-US" b="1" dirty="0">
                <a:solidFill>
                  <a:srgbClr val="001ABE"/>
                </a:solidFill>
              </a:rPr>
              <a:t>기</a:t>
            </a:r>
            <a:r>
              <a:rPr kumimoji="1" lang="en-US" altLang="ko-KR" dirty="0">
                <a:solidFill>
                  <a:srgbClr val="001ABE"/>
                </a:solidFill>
              </a:rPr>
              <a:t>)</a:t>
            </a:r>
            <a:r>
              <a:rPr kumimoji="1" lang="ko-KR" altLang="en-US" dirty="0">
                <a:solidFill>
                  <a:srgbClr val="001ABE"/>
                </a:solidFill>
              </a:rPr>
              <a:t>의 </a:t>
            </a:r>
            <a:r>
              <a:rPr kumimoji="1" lang="en-US" altLang="ko-KR" dirty="0">
                <a:solidFill>
                  <a:srgbClr val="001ABE"/>
                </a:solidFill>
              </a:rPr>
              <a:t>CPU </a:t>
            </a:r>
            <a:r>
              <a:rPr kumimoji="1" lang="ko-KR" altLang="en-US" dirty="0">
                <a:solidFill>
                  <a:srgbClr val="001ABE"/>
                </a:solidFill>
              </a:rPr>
              <a:t>분당 사용률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메모리 점유율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캐시 영역으로 점유중인 </a:t>
            </a:r>
            <a:r>
              <a:rPr kumimoji="1" lang="en-US" altLang="ko-KR" dirty="0">
                <a:solidFill>
                  <a:srgbClr val="001ABE"/>
                </a:solidFill>
              </a:rPr>
              <a:t>NAS</a:t>
            </a:r>
            <a:r>
              <a:rPr kumimoji="1" lang="ko-KR" altLang="en-US" dirty="0">
                <a:solidFill>
                  <a:srgbClr val="001ABE"/>
                </a:solidFill>
              </a:rPr>
              <a:t>의 사용률 체크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ko-KR" altLang="en-US" dirty="0">
                <a:solidFill>
                  <a:srgbClr val="001ABE"/>
                </a:solidFill>
              </a:rPr>
              <a:t>포털 서버 어플리케이션 </a:t>
            </a:r>
            <a:r>
              <a:rPr kumimoji="1" lang="en-US" altLang="ko-KR" dirty="0">
                <a:solidFill>
                  <a:srgbClr val="001ABE"/>
                </a:solidFill>
              </a:rPr>
              <a:t>WAS(2</a:t>
            </a:r>
            <a:r>
              <a:rPr kumimoji="1" lang="ko-KR" altLang="en-US" dirty="0">
                <a:solidFill>
                  <a:srgbClr val="001ABE"/>
                </a:solidFill>
              </a:rPr>
              <a:t>기</a:t>
            </a:r>
            <a:r>
              <a:rPr kumimoji="1" lang="en-US" altLang="ko-KR" dirty="0">
                <a:solidFill>
                  <a:srgbClr val="001ABE"/>
                </a:solidFill>
              </a:rPr>
              <a:t>)</a:t>
            </a:r>
            <a:r>
              <a:rPr kumimoji="1" lang="ko-KR" altLang="en-US" dirty="0">
                <a:solidFill>
                  <a:srgbClr val="001ABE"/>
                </a:solidFill>
              </a:rPr>
              <a:t>의 </a:t>
            </a:r>
            <a:r>
              <a:rPr kumimoji="1" lang="ko-KR" altLang="en-US" dirty="0" err="1">
                <a:solidFill>
                  <a:srgbClr val="001ABE"/>
                </a:solidFill>
              </a:rPr>
              <a:t>힙</a:t>
            </a:r>
            <a:r>
              <a:rPr kumimoji="1" lang="ko-KR" altLang="en-US" dirty="0">
                <a:solidFill>
                  <a:srgbClr val="001ABE"/>
                </a:solidFill>
              </a:rPr>
              <a:t> 메모리 사용률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>
                <a:solidFill>
                  <a:srgbClr val="001ABE"/>
                </a:solidFill>
              </a:rPr>
              <a:t>유효 세션 수</a:t>
            </a:r>
            <a:r>
              <a:rPr kumimoji="1" lang="en-US" altLang="ko-KR" dirty="0">
                <a:solidFill>
                  <a:srgbClr val="001ABE"/>
                </a:solidFill>
              </a:rPr>
              <a:t>, </a:t>
            </a:r>
            <a:r>
              <a:rPr kumimoji="1" lang="ko-KR" altLang="en-US" dirty="0" err="1">
                <a:solidFill>
                  <a:srgbClr val="001ABE"/>
                </a:solidFill>
              </a:rPr>
              <a:t>쓰레드풀</a:t>
            </a:r>
            <a:r>
              <a:rPr kumimoji="1" lang="ko-KR" altLang="en-US" dirty="0">
                <a:solidFill>
                  <a:srgbClr val="001ABE"/>
                </a:solidFill>
              </a:rPr>
              <a:t> 정보 등 실시간 어플리케이션 이용률 체크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하반기</a:t>
            </a:r>
            <a:r>
              <a:rPr kumimoji="1" lang="en-US" altLang="ko-KR" dirty="0">
                <a:solidFill>
                  <a:srgbClr val="001ABE"/>
                </a:solidFill>
              </a:rPr>
              <a:t>) MSTR</a:t>
            </a:r>
            <a:r>
              <a:rPr kumimoji="1" lang="ko-KR" altLang="en-US" dirty="0">
                <a:solidFill>
                  <a:srgbClr val="001ABE"/>
                </a:solidFill>
              </a:rPr>
              <a:t>의 </a:t>
            </a:r>
            <a:r>
              <a:rPr kumimoji="1" lang="en-US" altLang="ko-KR" dirty="0">
                <a:solidFill>
                  <a:srgbClr val="001ABE"/>
                </a:solidFill>
              </a:rPr>
              <a:t>Meta DB</a:t>
            </a:r>
            <a:r>
              <a:rPr kumimoji="1" lang="ko-KR" altLang="en-US" dirty="0" err="1">
                <a:solidFill>
                  <a:srgbClr val="001ABE"/>
                </a:solidFill>
              </a:rPr>
              <a:t>를</a:t>
            </a:r>
            <a:r>
              <a:rPr kumimoji="1" lang="ko-KR" altLang="en-US" dirty="0">
                <a:solidFill>
                  <a:srgbClr val="001ABE"/>
                </a:solidFill>
              </a:rPr>
              <a:t> 이용하여 </a:t>
            </a:r>
            <a:r>
              <a:rPr kumimoji="1" lang="ko-KR" altLang="en-US" dirty="0" err="1">
                <a:solidFill>
                  <a:srgbClr val="001ABE"/>
                </a:solidFill>
              </a:rPr>
              <a:t>사용자별</a:t>
            </a:r>
            <a:r>
              <a:rPr kumimoji="1" lang="ko-KR" altLang="en-US" dirty="0">
                <a:solidFill>
                  <a:srgbClr val="001ABE"/>
                </a:solidFill>
              </a:rPr>
              <a:t> 리포트 이용률 및 수행 쿼리 실행 시간 등의 이력 정보 모니터링 </a:t>
            </a:r>
            <a:r>
              <a:rPr kumimoji="1" lang="en-US" altLang="ko-KR" dirty="0">
                <a:solidFill>
                  <a:srgbClr val="001ABE"/>
                </a:solidFill>
              </a:rPr>
              <a:t>-&gt; </a:t>
            </a:r>
            <a:r>
              <a:rPr kumimoji="1" lang="ko-KR" altLang="en-US" dirty="0">
                <a:solidFill>
                  <a:srgbClr val="001ABE"/>
                </a:solidFill>
              </a:rPr>
              <a:t>성능 최적화 검토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01ABE"/>
                </a:solidFill>
              </a:rPr>
              <a:t>(</a:t>
            </a:r>
            <a:r>
              <a:rPr kumimoji="1" lang="ko-KR" altLang="en-US" dirty="0">
                <a:solidFill>
                  <a:srgbClr val="001ABE"/>
                </a:solidFill>
              </a:rPr>
              <a:t>하반기</a:t>
            </a:r>
            <a:r>
              <a:rPr kumimoji="1" lang="en-US" altLang="ko-KR" dirty="0">
                <a:solidFill>
                  <a:srgbClr val="001ABE"/>
                </a:solidFill>
              </a:rPr>
              <a:t>) MSTR </a:t>
            </a:r>
            <a:r>
              <a:rPr kumimoji="1" lang="ko-KR" altLang="en-US" dirty="0" err="1">
                <a:solidFill>
                  <a:srgbClr val="001ABE"/>
                </a:solidFill>
              </a:rPr>
              <a:t>리포트별</a:t>
            </a:r>
            <a:r>
              <a:rPr kumimoji="1" lang="ko-KR" altLang="en-US" dirty="0">
                <a:solidFill>
                  <a:srgbClr val="001ABE"/>
                </a:solidFill>
              </a:rPr>
              <a:t> </a:t>
            </a:r>
            <a:r>
              <a:rPr kumimoji="1" lang="ko-KR" altLang="en-US" dirty="0" err="1">
                <a:solidFill>
                  <a:srgbClr val="001ABE"/>
                </a:solidFill>
              </a:rPr>
              <a:t>이용건수</a:t>
            </a:r>
            <a:r>
              <a:rPr kumimoji="1" lang="ko-KR" altLang="en-US" dirty="0">
                <a:solidFill>
                  <a:srgbClr val="001ABE"/>
                </a:solidFill>
              </a:rPr>
              <a:t> 체크를 통해 일별 사용량이 많은 리포트 체크 </a:t>
            </a:r>
            <a:r>
              <a:rPr kumimoji="1" lang="en-US" altLang="ko-KR" dirty="0">
                <a:solidFill>
                  <a:srgbClr val="001ABE"/>
                </a:solidFill>
              </a:rPr>
              <a:t>-&gt; </a:t>
            </a:r>
            <a:r>
              <a:rPr kumimoji="1" lang="ko-KR" altLang="en-US" dirty="0">
                <a:solidFill>
                  <a:srgbClr val="001ABE"/>
                </a:solidFill>
              </a:rPr>
              <a:t>리포트 고도화 검토</a:t>
            </a:r>
            <a:endParaRPr kumimoji="1" lang="en-US" altLang="ko-KR" dirty="0">
              <a:solidFill>
                <a:srgbClr val="001ABE"/>
              </a:solidFill>
            </a:endParaRPr>
          </a:p>
          <a:p>
            <a:pPr lvl="1"/>
            <a:endParaRPr kumimoji="1" lang="en-US" altLang="ko-KR" b="1" dirty="0">
              <a:solidFill>
                <a:srgbClr val="001ABE"/>
              </a:solidFill>
            </a:endParaRPr>
          </a:p>
          <a:p>
            <a:endParaRPr kumimoji="1" lang="ko-Kore-KR" altLang="en-US" b="1">
              <a:solidFill>
                <a:srgbClr val="001ABE"/>
              </a:solidFill>
            </a:endParaRPr>
          </a:p>
          <a:p>
            <a:pPr lvl="1"/>
            <a:endParaRPr kumimoji="1" lang="ko-Kore-KR" altLang="en-US">
              <a:solidFill>
                <a:srgbClr val="001ABE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D36B325-5A68-884B-BC0C-EFCE91CA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232" y="4670615"/>
            <a:ext cx="469057" cy="469057"/>
          </a:xfrm>
          <a:prstGeom prst="rect">
            <a:avLst/>
          </a:prstGeom>
        </p:spPr>
      </p:pic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81B04EF0-F7F8-9A48-BC63-54973A9EC7D6}"/>
              </a:ext>
            </a:extLst>
          </p:cNvPr>
          <p:cNvSpPr/>
          <p:nvPr/>
        </p:nvSpPr>
        <p:spPr>
          <a:xfrm>
            <a:off x="6057615" y="3155695"/>
            <a:ext cx="1620163" cy="2400285"/>
          </a:xfrm>
          <a:prstGeom prst="roundRect">
            <a:avLst>
              <a:gd name="adj" fmla="val 462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57B896-0699-0C4F-A724-9ECE11344774}"/>
              </a:ext>
            </a:extLst>
          </p:cNvPr>
          <p:cNvSpPr txBox="1"/>
          <p:nvPr/>
        </p:nvSpPr>
        <p:spPr>
          <a:xfrm>
            <a:off x="6063418" y="5543022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-Dev(da1r3)/12.4.140.64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DC963E5C-614D-7341-BE82-B52D76AEE9AC}"/>
              </a:ext>
            </a:extLst>
          </p:cNvPr>
          <p:cNvSpPr/>
          <p:nvPr/>
        </p:nvSpPr>
        <p:spPr>
          <a:xfrm>
            <a:off x="5777653" y="2911863"/>
            <a:ext cx="1620163" cy="2400286"/>
          </a:xfrm>
          <a:prstGeom prst="roundRect">
            <a:avLst>
              <a:gd name="adj" fmla="val 462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A518F14-78A0-8A48-B4D2-21901866B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211" y="3066997"/>
            <a:ext cx="476870" cy="47687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306FCB4-6977-8C44-A710-C37F2DDC5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278" y="3083161"/>
            <a:ext cx="450873" cy="45087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E6B8660-29A3-FE43-BCBF-7FD08236D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5932" y="3906442"/>
            <a:ext cx="450874" cy="450874"/>
          </a:xfrm>
          <a:prstGeom prst="rect">
            <a:avLst/>
          </a:prstGeom>
        </p:spPr>
      </p:pic>
      <p:cxnSp>
        <p:nvCxnSpPr>
          <p:cNvPr id="50" name="직선 화살표 연결선 45">
            <a:extLst>
              <a:ext uri="{FF2B5EF4-FFF2-40B4-BE49-F238E27FC236}">
                <a16:creationId xmlns:a16="http://schemas.microsoft.com/office/drawing/2014/main" id="{347B2507-63B1-694C-839C-0506E2C3536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rot="16200000" flipH="1">
            <a:off x="6809720" y="3724792"/>
            <a:ext cx="362575" cy="723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45">
            <a:extLst>
              <a:ext uri="{FF2B5EF4-FFF2-40B4-BE49-F238E27FC236}">
                <a16:creationId xmlns:a16="http://schemas.microsoft.com/office/drawing/2014/main" id="{55B42DAB-6FAE-CA46-B8EC-6824D654736F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rot="10800000" flipV="1">
            <a:off x="6526151" y="3305432"/>
            <a:ext cx="226060" cy="316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6CD52A35-F738-0F41-80B3-FE744959A9B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45131" y="3093684"/>
            <a:ext cx="420686" cy="42068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7CF19C-765E-3F47-81EE-093C67D8F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146" y="3840021"/>
            <a:ext cx="450875" cy="53541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3177E91-BB64-E445-9A17-29105C34DB8A}"/>
              </a:ext>
            </a:extLst>
          </p:cNvPr>
          <p:cNvSpPr txBox="1"/>
          <p:nvPr/>
        </p:nvSpPr>
        <p:spPr>
          <a:xfrm>
            <a:off x="9050332" y="3096402"/>
            <a:ext cx="1031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>
                <a:solidFill>
                  <a:srgbClr val="0432FF"/>
                </a:solidFill>
              </a:rPr>
              <a:t>Monitor</a:t>
            </a:r>
          </a:p>
          <a:p>
            <a:r>
              <a:rPr kumimoji="1" lang="en-US" altLang="ko-KR" sz="1000" dirty="0">
                <a:solidFill>
                  <a:srgbClr val="0432FF"/>
                </a:solidFill>
              </a:rPr>
              <a:t>At Office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F5E045-52AE-B942-93A2-7C10EE9ACE1E}"/>
              </a:ext>
            </a:extLst>
          </p:cNvPr>
          <p:cNvSpPr txBox="1"/>
          <p:nvPr/>
        </p:nvSpPr>
        <p:spPr>
          <a:xfrm>
            <a:off x="9050332" y="3906441"/>
            <a:ext cx="10317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00" dirty="0"/>
              <a:t>DevOps</a:t>
            </a:r>
          </a:p>
        </p:txBody>
      </p:sp>
      <p:cxnSp>
        <p:nvCxnSpPr>
          <p:cNvPr id="58" name="직선 화살표 연결선 45">
            <a:extLst>
              <a:ext uri="{FF2B5EF4-FFF2-40B4-BE49-F238E27FC236}">
                <a16:creationId xmlns:a16="http://schemas.microsoft.com/office/drawing/2014/main" id="{6A88179F-F804-0A45-860E-7CBB6E969FE6}"/>
              </a:ext>
            </a:extLst>
          </p:cNvPr>
          <p:cNvCxnSpPr>
            <a:cxnSpLocks/>
            <a:stCxn id="53" idx="1"/>
            <a:endCxn id="47" idx="3"/>
          </p:cNvCxnSpPr>
          <p:nvPr/>
        </p:nvCxnSpPr>
        <p:spPr>
          <a:xfrm rot="10800000" flipV="1">
            <a:off x="7229081" y="3304026"/>
            <a:ext cx="1316050" cy="140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1AEAEA4-B006-5845-A30B-CE252EEDACF9}"/>
              </a:ext>
            </a:extLst>
          </p:cNvPr>
          <p:cNvSpPr txBox="1"/>
          <p:nvPr/>
        </p:nvSpPr>
        <p:spPr>
          <a:xfrm>
            <a:off x="5783456" y="5324948"/>
            <a:ext cx="16143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900" dirty="0" err="1"/>
              <a:t>Plam</a:t>
            </a:r>
            <a:r>
              <a:rPr kumimoji="1" lang="en-US" altLang="ko-KR" sz="900" dirty="0"/>
              <a:t>-Ops(da1r2)/12.4.140.63</a:t>
            </a:r>
          </a:p>
        </p:txBody>
      </p:sp>
      <p:cxnSp>
        <p:nvCxnSpPr>
          <p:cNvPr id="61" name="직선 화살표 연결선 45">
            <a:extLst>
              <a:ext uri="{FF2B5EF4-FFF2-40B4-BE49-F238E27FC236}">
                <a16:creationId xmlns:a16="http://schemas.microsoft.com/office/drawing/2014/main" id="{5F805656-3125-0347-B530-8903AE0093E6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rot="10800000" flipV="1">
            <a:off x="7397816" y="4107728"/>
            <a:ext cx="1148330" cy="4278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77F44E17-95CE-274A-AD3F-59BC438D45BA}"/>
              </a:ext>
            </a:extLst>
          </p:cNvPr>
          <p:cNvCxnSpPr>
            <a:cxnSpLocks/>
          </p:cNvCxnSpPr>
          <p:nvPr/>
        </p:nvCxnSpPr>
        <p:spPr>
          <a:xfrm>
            <a:off x="4555966" y="2357139"/>
            <a:ext cx="0" cy="3198382"/>
          </a:xfrm>
          <a:prstGeom prst="line">
            <a:avLst/>
          </a:prstGeom>
          <a:ln w="76200">
            <a:solidFill>
              <a:schemeClr val="bg1">
                <a:lumMod val="65000"/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BF317874-3337-1649-A5A1-9F6374CBA463}"/>
              </a:ext>
            </a:extLst>
          </p:cNvPr>
          <p:cNvCxnSpPr>
            <a:cxnSpLocks/>
          </p:cNvCxnSpPr>
          <p:nvPr/>
        </p:nvCxnSpPr>
        <p:spPr>
          <a:xfrm>
            <a:off x="8014539" y="2344640"/>
            <a:ext cx="0" cy="2956639"/>
          </a:xfrm>
          <a:prstGeom prst="line">
            <a:avLst/>
          </a:prstGeom>
          <a:ln w="76200">
            <a:solidFill>
              <a:schemeClr val="bg1">
                <a:lumMod val="65000"/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122AE0B1-754D-E546-862C-2ADEADF1F8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9897" y="4915418"/>
            <a:ext cx="272886" cy="27288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721EE0C-B71E-754D-B5C5-532DD6AC4FEB}"/>
              </a:ext>
            </a:extLst>
          </p:cNvPr>
          <p:cNvSpPr txBox="1"/>
          <p:nvPr/>
        </p:nvSpPr>
        <p:spPr>
          <a:xfrm>
            <a:off x="1357311" y="3829496"/>
            <a:ext cx="92742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Tomcat &amp;</a:t>
            </a:r>
            <a:br>
              <a:rPr kumimoji="1" lang="en-US" altLang="ko-KR" sz="1000" dirty="0"/>
            </a:br>
            <a:r>
              <a:rPr kumimoji="1" lang="en-US" altLang="ko-KR" sz="1000" dirty="0" err="1"/>
              <a:t>NodeExporter</a:t>
            </a:r>
            <a:endParaRPr kumimoji="1" lang="en-US" altLang="ko-KR" sz="1000" dirty="0"/>
          </a:p>
          <a:p>
            <a:pPr algn="ctr"/>
            <a:r>
              <a:rPr kumimoji="1" lang="en-US" altLang="ko-KR" sz="1000" dirty="0" err="1"/>
              <a:t>JMXExporter</a:t>
            </a:r>
            <a:endParaRPr kumimoji="1" lang="en-US" altLang="ko-KR" sz="1000" dirty="0"/>
          </a:p>
        </p:txBody>
      </p:sp>
      <p:cxnSp>
        <p:nvCxnSpPr>
          <p:cNvPr id="95" name="직선 화살표 연결선 45">
            <a:extLst>
              <a:ext uri="{FF2B5EF4-FFF2-40B4-BE49-F238E27FC236}">
                <a16:creationId xmlns:a16="http://schemas.microsoft.com/office/drawing/2014/main" id="{9C3FCF22-3B4E-C24C-8DBA-0309C9CD6981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2544050" y="3308598"/>
            <a:ext cx="3531229" cy="319314"/>
          </a:xfrm>
          <a:prstGeom prst="bentConnector3">
            <a:avLst>
              <a:gd name="adj1" fmla="val 50000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F066217-97FB-7448-90DF-137CC69F96D8}"/>
              </a:ext>
            </a:extLst>
          </p:cNvPr>
          <p:cNvSpPr txBox="1"/>
          <p:nvPr/>
        </p:nvSpPr>
        <p:spPr>
          <a:xfrm>
            <a:off x="2654198" y="4550380"/>
            <a:ext cx="271996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Node Exporter</a:t>
            </a:r>
            <a:r>
              <a:rPr kumimoji="1" lang="ko-KR" altLang="en-US" sz="1050" b="1" i="1" dirty="0" err="1">
                <a:solidFill>
                  <a:srgbClr val="0432FF"/>
                </a:solidFill>
                <a:latin typeface="+mn-ea"/>
              </a:rPr>
              <a:t>를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통한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 Host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자원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cxnSp>
        <p:nvCxnSpPr>
          <p:cNvPr id="97" name="직선 화살표 연결선 45">
            <a:extLst>
              <a:ext uri="{FF2B5EF4-FFF2-40B4-BE49-F238E27FC236}">
                <a16:creationId xmlns:a16="http://schemas.microsoft.com/office/drawing/2014/main" id="{9DAAE820-AEC0-6645-B31C-FD6462D042DC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746471" y="4357316"/>
            <a:ext cx="1244898" cy="469057"/>
          </a:xfrm>
          <a:prstGeom prst="bentConnector2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92C71AA-62E9-2342-AF14-2C933CAA7370}"/>
              </a:ext>
            </a:extLst>
          </p:cNvPr>
          <p:cNvSpPr txBox="1"/>
          <p:nvPr/>
        </p:nvSpPr>
        <p:spPr>
          <a:xfrm>
            <a:off x="5069257" y="5175004"/>
            <a:ext cx="7152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/>
              <a:t>Oracle Fetch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2920C7A0-104A-AB4D-ADD5-FE1C8E522A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0788" y="3606635"/>
            <a:ext cx="385979" cy="38597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6BA4FCBF-4AD0-0147-B803-42033E01519B}"/>
              </a:ext>
            </a:extLst>
          </p:cNvPr>
          <p:cNvSpPr txBox="1"/>
          <p:nvPr/>
        </p:nvSpPr>
        <p:spPr>
          <a:xfrm>
            <a:off x="965063" y="4675371"/>
            <a:ext cx="9274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 err="1"/>
              <a:t>Microstrategy</a:t>
            </a:r>
            <a:r>
              <a:rPr kumimoji="1" lang="en-US" altLang="ko-KR" sz="1000" dirty="0"/>
              <a:t> WebApp</a:t>
            </a:r>
          </a:p>
        </p:txBody>
      </p:sp>
      <p:cxnSp>
        <p:nvCxnSpPr>
          <p:cNvPr id="102" name="직선 화살표 연결선 45">
            <a:extLst>
              <a:ext uri="{FF2B5EF4-FFF2-40B4-BE49-F238E27FC236}">
                <a16:creationId xmlns:a16="http://schemas.microsoft.com/office/drawing/2014/main" id="{9E1FEEE4-B865-DF4A-9F30-027B2D0AB5A7}"/>
              </a:ext>
            </a:extLst>
          </p:cNvPr>
          <p:cNvCxnSpPr>
            <a:cxnSpLocks/>
            <a:stCxn id="48" idx="1"/>
            <a:endCxn id="115" idx="3"/>
          </p:cNvCxnSpPr>
          <p:nvPr/>
        </p:nvCxnSpPr>
        <p:spPr>
          <a:xfrm rot="10800000" flipV="1">
            <a:off x="2580440" y="3308598"/>
            <a:ext cx="3494839" cy="1201660"/>
          </a:xfrm>
          <a:prstGeom prst="bentConnector3">
            <a:avLst>
              <a:gd name="adj1" fmla="val 50623"/>
            </a:avLst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45">
            <a:extLst>
              <a:ext uri="{FF2B5EF4-FFF2-40B4-BE49-F238E27FC236}">
                <a16:creationId xmlns:a16="http://schemas.microsoft.com/office/drawing/2014/main" id="{472B1C6B-BDD8-6B48-8D42-94F12D9E8612}"/>
              </a:ext>
            </a:extLst>
          </p:cNvPr>
          <p:cNvCxnSpPr>
            <a:cxnSpLocks/>
            <a:stCxn id="41" idx="1"/>
            <a:endCxn id="113" idx="3"/>
          </p:cNvCxnSpPr>
          <p:nvPr/>
        </p:nvCxnSpPr>
        <p:spPr>
          <a:xfrm rot="10800000">
            <a:off x="2540992" y="4899680"/>
            <a:ext cx="2751241" cy="5464"/>
          </a:xfrm>
          <a:prstGeom prst="bentConnector3">
            <a:avLst>
              <a:gd name="adj1" fmla="val 50000"/>
            </a:avLst>
          </a:prstGeom>
          <a:ln w="254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CD00638-EC99-A841-B3D8-25902507011F}"/>
              </a:ext>
            </a:extLst>
          </p:cNvPr>
          <p:cNvSpPr txBox="1"/>
          <p:nvPr/>
        </p:nvSpPr>
        <p:spPr>
          <a:xfrm>
            <a:off x="2697827" y="3372451"/>
            <a:ext cx="270108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Node Exporter</a:t>
            </a:r>
            <a:r>
              <a:rPr kumimoji="1" lang="ko-KR" altLang="en-US" sz="1050" b="1" i="1" dirty="0" err="1">
                <a:solidFill>
                  <a:srgbClr val="0432FF"/>
                </a:solidFill>
                <a:latin typeface="+mn-ea"/>
              </a:rPr>
              <a:t>를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통한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 Host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자원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2A68902-4822-4047-B456-4B5F27B2B090}"/>
              </a:ext>
            </a:extLst>
          </p:cNvPr>
          <p:cNvSpPr txBox="1"/>
          <p:nvPr/>
        </p:nvSpPr>
        <p:spPr>
          <a:xfrm>
            <a:off x="2584903" y="5030964"/>
            <a:ext cx="266341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Oracle </a:t>
            </a:r>
            <a:r>
              <a:rPr kumimoji="1" lang="en-US" altLang="ko-KR" sz="1050" b="1" i="1" dirty="0" err="1">
                <a:solidFill>
                  <a:srgbClr val="0432FF"/>
                </a:solidFill>
                <a:latin typeface="+mn-ea"/>
              </a:rPr>
              <a:t>MetaDB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의 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MSTR Report</a:t>
            </a:r>
            <a:r>
              <a:rPr kumimoji="1" lang="ko-KR" altLang="en-US" sz="1050" b="1" i="1" dirty="0" err="1">
                <a:solidFill>
                  <a:srgbClr val="0432FF"/>
                </a:solidFill>
                <a:latin typeface="+mn-ea"/>
              </a:rPr>
              <a:t>수행이력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8A493B3-6B34-D74A-AB3F-F0F5E04A50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8749" y="2689195"/>
            <a:ext cx="1886876" cy="75560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3ED29533-8C1D-104F-B9B9-46CAFF48A5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8749" y="3921513"/>
            <a:ext cx="1909364" cy="76298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42845EA-6374-354E-B1B1-250E576B1ACB}"/>
              </a:ext>
            </a:extLst>
          </p:cNvPr>
          <p:cNvSpPr txBox="1"/>
          <p:nvPr/>
        </p:nvSpPr>
        <p:spPr>
          <a:xfrm>
            <a:off x="9689731" y="2487851"/>
            <a:ext cx="14971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Host 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자원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BDD3378-3581-1F40-98FF-37AF694B600E}"/>
              </a:ext>
            </a:extLst>
          </p:cNvPr>
          <p:cNvSpPr txBox="1"/>
          <p:nvPr/>
        </p:nvSpPr>
        <p:spPr>
          <a:xfrm>
            <a:off x="9681875" y="3752616"/>
            <a:ext cx="149718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WAS 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이용률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4FE7D97-5573-5E49-99B9-010F26A925A8}"/>
              </a:ext>
            </a:extLst>
          </p:cNvPr>
          <p:cNvSpPr txBox="1"/>
          <p:nvPr/>
        </p:nvSpPr>
        <p:spPr>
          <a:xfrm>
            <a:off x="2775393" y="3819154"/>
            <a:ext cx="270108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JMX Exporter</a:t>
            </a:r>
            <a:r>
              <a:rPr kumimoji="1" lang="ko-KR" altLang="en-US" sz="1050" b="1" i="1" dirty="0" err="1">
                <a:solidFill>
                  <a:srgbClr val="0432FF"/>
                </a:solidFill>
                <a:latin typeface="+mn-ea"/>
              </a:rPr>
              <a:t>를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 통한</a:t>
            </a:r>
            <a:r>
              <a:rPr kumimoji="1" lang="en-US" altLang="ko-KR" sz="1050" b="1" i="1" dirty="0">
                <a:solidFill>
                  <a:srgbClr val="0432FF"/>
                </a:solidFill>
                <a:latin typeface="+mn-ea"/>
              </a:rPr>
              <a:t> Java</a:t>
            </a:r>
            <a:r>
              <a:rPr kumimoji="1" lang="ko-KR" altLang="en-US" sz="1050" b="1" i="1" dirty="0">
                <a:solidFill>
                  <a:srgbClr val="0432FF"/>
                </a:solidFill>
                <a:latin typeface="+mn-ea"/>
              </a:rPr>
              <a:t>자원 모니터링</a:t>
            </a:r>
            <a:endParaRPr kumimoji="1" lang="en-US" altLang="ko-KR" sz="1050" b="1" i="1" dirty="0">
              <a:solidFill>
                <a:srgbClr val="0432FF"/>
              </a:solidFill>
              <a:latin typeface="+mn-ea"/>
            </a:endParaRPr>
          </a:p>
        </p:txBody>
      </p:sp>
      <p:cxnSp>
        <p:nvCxnSpPr>
          <p:cNvPr id="111" name="직선 화살표 연결선 45">
            <a:extLst>
              <a:ext uri="{FF2B5EF4-FFF2-40B4-BE49-F238E27FC236}">
                <a16:creationId xmlns:a16="http://schemas.microsoft.com/office/drawing/2014/main" id="{081C8635-9186-1C4D-80FA-1174FC1594A1}"/>
              </a:ext>
            </a:extLst>
          </p:cNvPr>
          <p:cNvCxnSpPr>
            <a:cxnSpLocks/>
            <a:stCxn id="48" idx="1"/>
            <a:endCxn id="99" idx="3"/>
          </p:cNvCxnSpPr>
          <p:nvPr/>
        </p:nvCxnSpPr>
        <p:spPr>
          <a:xfrm rot="10800000" flipV="1">
            <a:off x="2656768" y="3308597"/>
            <a:ext cx="3418511" cy="491027"/>
          </a:xfrm>
          <a:prstGeom prst="bentConnector3">
            <a:avLst>
              <a:gd name="adj1" fmla="val 51911"/>
            </a:avLst>
          </a:prstGeom>
          <a:ln w="254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990A8BD3-C7AF-8844-BE04-A674270A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09" y="4719889"/>
            <a:ext cx="359582" cy="359582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9F9AD04A-C4FB-094B-95A3-DE228A93C636}"/>
              </a:ext>
            </a:extLst>
          </p:cNvPr>
          <p:cNvSpPr txBox="1"/>
          <p:nvPr/>
        </p:nvSpPr>
        <p:spPr>
          <a:xfrm>
            <a:off x="1357311" y="5050308"/>
            <a:ext cx="9274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ko-KR" sz="1000" dirty="0" err="1"/>
              <a:t>Microstrategy</a:t>
            </a:r>
            <a:r>
              <a:rPr kumimoji="1" lang="en-US" altLang="ko-KR" sz="1000" dirty="0"/>
              <a:t> Oracle Meta</a:t>
            </a: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9648E8DA-B551-D044-B72C-0C11B599D7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4460" y="4317268"/>
            <a:ext cx="385979" cy="3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3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PPT_01.potx" id="{DFAF38B7-CF13-1246-AB81-8A217605F3B2}" vid="{204EC0A4-0BB1-1E44-ADA9-07A228B0B03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1364</TotalTime>
  <Words>2135</Words>
  <Application>Microsoft Macintosh PowerPoint</Application>
  <PresentationFormat>와이드스크린</PresentationFormat>
  <Paragraphs>388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Study Group 연간 운영계획 (1조:Cloud/OpenSource를 활용한 Data Lake 효율적 관리 Research)</vt:lpstr>
      <vt:lpstr>Study Group 연간 운영계획/중간실적 (1조:Cloud/OpenSource를 활용한 Data Lake 효율적 관리 Research)</vt:lpstr>
      <vt:lpstr>Study Group 연간 운영계획/중간실적 (1조:Cloud/OpenSource를 활용한 Data Lake 효율적 관리 Research)</vt:lpstr>
      <vt:lpstr>Study Group 중간실적 – 종합 (1조:Cloud/OpenSource를 활용한 Data Lake 효율적 관리 Research)</vt:lpstr>
      <vt:lpstr>Study Group 중간실적 – 개인:이지호 &gt; Oasis Snowflake</vt:lpstr>
      <vt:lpstr>Study Group 중간실적 – 개인:이지호 &gt; Oasis Snowflake</vt:lpstr>
      <vt:lpstr>Study Group 중간실적 – 개인:김태엽 &gt; Oasis Airflow</vt:lpstr>
      <vt:lpstr>Study Group 중간실적 – 개인:김태엽 &gt; Oasis Airflow</vt:lpstr>
      <vt:lpstr>Study Group 중간실적 – 개인:김재홍 &gt; Oasis Portal</vt:lpstr>
      <vt:lpstr>Study Group 중간실적 – 개인:김재홍 &gt; Oasis Portal</vt:lpstr>
      <vt:lpstr>Study Group 중간실적 – 개인:정성준 &gt; Oasis EMR</vt:lpstr>
      <vt:lpstr>Study Group 중간실적 – 개인:정성준 &gt; Oasis EMR</vt:lpstr>
      <vt:lpstr>Study Group 중간실적 – 개인:김지연 &gt; Oasis Athena</vt:lpstr>
      <vt:lpstr>Study Group 중간실적 – 개인:김지연 &gt; Oasis Athena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Doogie</dc:creator>
  <cp:lastModifiedBy>Doogie</cp:lastModifiedBy>
  <cp:revision>89</cp:revision>
  <cp:lastPrinted>2018-02-19T08:05:47Z</cp:lastPrinted>
  <dcterms:created xsi:type="dcterms:W3CDTF">2023-03-14T07:45:10Z</dcterms:created>
  <dcterms:modified xsi:type="dcterms:W3CDTF">2023-07-19T07:25:43Z</dcterms:modified>
</cp:coreProperties>
</file>